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7" r:id="rId12"/>
    <p:sldId id="278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9" r:id="rId21"/>
    <p:sldId id="273" r:id="rId22"/>
    <p:sldId id="274" r:id="rId23"/>
    <p:sldId id="275" r:id="rId24"/>
    <p:sldId id="276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без заголовка" id="{97545F08-74E6-4A59-86E2-7F4DD4459E5E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77"/>
            <p14:sldId id="278"/>
            <p14:sldId id="266"/>
            <p14:sldId id="267"/>
            <p14:sldId id="268"/>
            <p14:sldId id="269"/>
            <p14:sldId id="270"/>
            <p14:sldId id="271"/>
            <p14:sldId id="272"/>
            <p14:sldId id="279"/>
            <p14:sldId id="273"/>
            <p14:sldId id="274"/>
            <p14:sldId id="275"/>
            <p14:sldId id="27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94EE09-AE69-40EF-9CE3-52CFD892C497}" type="datetimeFigureOut">
              <a:rPr lang="ru-RU" smtClean="0"/>
              <a:t>03.11.2022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CABCD-63D0-4CB4-926B-5B3638BBB4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9724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CABCD-63D0-4CB4-926B-5B3638BBB4D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1572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44A16D-F2AB-4598-302F-9A755FC80F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22ADAC2-9D06-BA79-9AF8-7EC3627D39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875A7EB-8A9B-267F-AE93-EF326C778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83CD8-A1E7-4A93-9828-0AEAC17AC67C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EC8307E-085F-E872-4005-BC851BE96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6A6CB99-8E06-A903-62DF-509DE27AA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EE9DC-4F12-4F7A-8FEF-CF2A9A2D51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4878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29F348-80A8-5CD2-A118-5774DBC07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DCFC160-C737-6608-F668-049AB8880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676795C-8660-442B-25F1-90EE6843C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83CD8-A1E7-4A93-9828-0AEAC17AC67C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1C9901-7A17-AF1C-DE21-6E4AFBD95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BF05F2C-2C3E-3DC2-83E8-6489B0A7B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EE9DC-4F12-4F7A-8FEF-CF2A9A2D51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7506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1E55EDF-13C3-2A28-C93E-7578367EBE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7CABF31-5A75-A516-0AE3-46376062D9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DB595A-6365-475F-7C53-95E7C8D3E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83CD8-A1E7-4A93-9828-0AEAC17AC67C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5CC1A66-8A8A-BDDF-F667-4735B3566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F9B66D-1043-CD33-4376-2DE69F029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EE9DC-4F12-4F7A-8FEF-CF2A9A2D51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780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4FC96A-5AB9-8827-B24B-B5A1A551A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896DF4-2161-A481-0FC6-3F5C5F779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CF428FE-BF26-5402-8325-FE33DA52D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83CD8-A1E7-4A93-9828-0AEAC17AC67C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F8F45A-BB19-F56B-91E3-0A8F9B984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B3C58AD-800C-1A60-73AA-1308072BF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EE9DC-4F12-4F7A-8FEF-CF2A9A2D51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4696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9C681B-D21A-17BD-BDB6-D4DE9B33E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66E4260-228F-A82F-FB8D-C7ADB8F7E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12C9E4A-99ED-EAAA-7696-6498B278F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83CD8-A1E7-4A93-9828-0AEAC17AC67C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37A4C2-0E24-E882-52F3-61397671F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181D4A-10EB-CDF8-E741-5C1F56895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EE9DC-4F12-4F7A-8FEF-CF2A9A2D51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9140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15C7F2-B344-1658-C224-FBFCE7FC9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9DEB5C5-9806-559E-AF93-468D09EB3B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7E7A8C3-C080-B7D5-8C36-804EDD4A99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86EEB38-9CCD-5AE5-6E6B-F4F57BF2E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83CD8-A1E7-4A93-9828-0AEAC17AC67C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01372B1-ADA7-4D46-B7AB-FD0F254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9779F3C-08E5-6C1B-CE61-B9A26C32A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EE9DC-4F12-4F7A-8FEF-CF2A9A2D51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3090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C86B42-1C2E-B9C8-C027-D3B990587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8CE6CC1-C71E-F049-B3E6-9402B84BF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F2D2370-FA20-326C-B838-8B1C3153A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50212FA-6426-98BD-0B12-833F5AEA78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89105F4-E0F6-F91E-42BC-B872606662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8DA67BE-CD42-7CA4-9E70-040C8C37B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83CD8-A1E7-4A93-9828-0AEAC17AC67C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7DF15D0-F2B6-4406-81DA-69FA5B67B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A103D7A-4104-B9A0-5DCA-9023439C5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EE9DC-4F12-4F7A-8FEF-CF2A9A2D51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6496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70649B-CAE5-260D-ED37-C2CE50F2D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5DB6682-18C9-97C7-9A08-B4E97352B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83CD8-A1E7-4A93-9828-0AEAC17AC67C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E10D866-4442-524A-65BA-8C92911B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CD97CF8-84EA-3549-E185-E9DB08793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EE9DC-4F12-4F7A-8FEF-CF2A9A2D51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0781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B4A24C9-8364-C6DE-B5FE-EAF924346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83CD8-A1E7-4A93-9828-0AEAC17AC67C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927223F-97A3-3C29-AE20-7C8FCE72D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B4B4642-7E9B-784E-6B24-C84127096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EE9DC-4F12-4F7A-8FEF-CF2A9A2D51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610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EC73F5-FF05-974E-EB6D-B3C991C42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311EB3-5954-8DB7-B35F-D859D6D24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4FD7A4-7DA3-3A92-B8EF-690316FFB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350358-DD2F-CA89-25B7-43CE26B56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83CD8-A1E7-4A93-9828-0AEAC17AC67C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49374EF-98CB-A738-E706-29FD147A6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CAA2BD9-CDAD-E747-739B-12321C0CD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EE9DC-4F12-4F7A-8FEF-CF2A9A2D51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6117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1D3B6F-EA08-A20F-2701-2288BF600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AEF147B-1A63-17DC-7751-9218CCB090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6FE4A95-DAA7-8A7D-25AD-783EDABB1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2645326-A957-1796-4981-85A63EF75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83CD8-A1E7-4A93-9828-0AEAC17AC67C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EAF6230-E985-92C3-F5E0-EACC2970A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E20D65B-8248-59CC-5C6B-03109DF63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EE9DC-4F12-4F7A-8FEF-CF2A9A2D51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7879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737DF4-6E17-3EB0-8905-764D4E9D2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8867D5-DE92-EBCB-367B-7751CE091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65180A-025C-50A4-D8CB-3540F2275B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583CD8-A1E7-4A93-9828-0AEAC17AC67C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FC24A4-7961-FD3F-A60A-8862F2AF9C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14585C-2ED8-9961-381E-14E9D34C23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EE9DC-4F12-4F7A-8FEF-CF2A9A2D51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6007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joxi.ru/Y2LGR04Fx0noMm" TargetMode="External"/><Relationship Id="rId3" Type="http://schemas.openxmlformats.org/officeDocument/2006/relationships/hyperlink" Target="http://joxi.ru/12M03j4TgD4LPm" TargetMode="External"/><Relationship Id="rId7" Type="http://schemas.openxmlformats.org/officeDocument/2006/relationships/hyperlink" Target="http://joxi.ru/V2VV8KpTB60D32" TargetMode="External"/><Relationship Id="rId2" Type="http://schemas.openxmlformats.org/officeDocument/2006/relationships/hyperlink" Target="http://joxi.ru/BA0DKvOU1eB8yA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joxi.ru/KAxEW9XSV74XMr" TargetMode="External"/><Relationship Id="rId5" Type="http://schemas.openxmlformats.org/officeDocument/2006/relationships/hyperlink" Target="http://joxi.ru/vAWwNZMT3bkExA" TargetMode="External"/><Relationship Id="rId4" Type="http://schemas.openxmlformats.org/officeDocument/2006/relationships/hyperlink" Target="http://joxi.ru/p27dX71cLe0vkA" TargetMode="External"/><Relationship Id="rId9" Type="http://schemas.openxmlformats.org/officeDocument/2006/relationships/hyperlink" Target="http://joxi.ru/nAyjd8QC9okb1r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joxi.ru/ZrJgZy4tQEkYlm" TargetMode="External"/><Relationship Id="rId3" Type="http://schemas.openxmlformats.org/officeDocument/2006/relationships/hyperlink" Target="http://joxi.ru/bmo78VdtOBl0Jm" TargetMode="External"/><Relationship Id="rId7" Type="http://schemas.openxmlformats.org/officeDocument/2006/relationships/hyperlink" Target="http://joxi.ru/Dr8LxE1HKeDwEr" TargetMode="External"/><Relationship Id="rId12" Type="http://schemas.openxmlformats.org/officeDocument/2006/relationships/hyperlink" Target="http://joxi.ru/12M03j4TgDX4Om" TargetMode="External"/><Relationship Id="rId2" Type="http://schemas.openxmlformats.org/officeDocument/2006/relationships/hyperlink" Target="http://joxi.ru/nAyjd8QC9okN5r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joxi.ru/zANlOV4t1YwY8m" TargetMode="External"/><Relationship Id="rId11" Type="http://schemas.openxmlformats.org/officeDocument/2006/relationships/hyperlink" Target="http://joxi.ru/krDy5D4hGNLMXm" TargetMode="External"/><Relationship Id="rId5" Type="http://schemas.openxmlformats.org/officeDocument/2006/relationships/hyperlink" Target="http://joxi.ru/Drlk1VlCKadNQA" TargetMode="External"/><Relationship Id="rId10" Type="http://schemas.openxmlformats.org/officeDocument/2006/relationships/hyperlink" Target="http://joxi.ru/l2ZDg6MUl9V6xr" TargetMode="External"/><Relationship Id="rId4" Type="http://schemas.openxmlformats.org/officeDocument/2006/relationships/hyperlink" Target="http://joxi.ru/EA453v1CXe0kVr" TargetMode="External"/><Relationship Id="rId9" Type="http://schemas.openxmlformats.org/officeDocument/2006/relationships/hyperlink" Target="http://joxi.ru/GrqNJgKUzgbeZm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A22505F-C20F-3528-2727-9C331B632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52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21493E-8AAC-8DD5-748B-9160C2444A83}"/>
              </a:ext>
            </a:extLst>
          </p:cNvPr>
          <p:cNvSpPr txBox="1"/>
          <p:nvPr/>
        </p:nvSpPr>
        <p:spPr>
          <a:xfrm>
            <a:off x="3064725" y="1788561"/>
            <a:ext cx="6536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b="0" i="0" u="none" strike="noStrike" dirty="0">
                <a:solidFill>
                  <a:srgbClr val="FFFFFF"/>
                </a:solidFill>
                <a:effectLst/>
                <a:latin typeface="Montserrat" panose="00000500000000000000" pitchFamily="2" charset="-52"/>
              </a:rPr>
              <a:t>Программа повышения квалификации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C0692-5C38-911B-BAAE-6FC54DF56C40}"/>
              </a:ext>
            </a:extLst>
          </p:cNvPr>
          <p:cNvSpPr txBox="1"/>
          <p:nvPr/>
        </p:nvSpPr>
        <p:spPr>
          <a:xfrm>
            <a:off x="1086678" y="2484358"/>
            <a:ext cx="10277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Тестировщик программного обеспечения</a:t>
            </a:r>
            <a:r>
              <a:rPr lang="ru-RU" sz="36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endParaRPr lang="ru-RU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22F33-F907-8B3C-BBD3-F66EB068D145}"/>
              </a:ext>
            </a:extLst>
          </p:cNvPr>
          <p:cNvSpPr txBox="1"/>
          <p:nvPr/>
        </p:nvSpPr>
        <p:spPr>
          <a:xfrm>
            <a:off x="575957" y="3783620"/>
            <a:ext cx="11040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ru-RU" sz="2800" b="0" i="0" u="none" strike="noStrike" dirty="0">
                <a:solidFill>
                  <a:srgbClr val="F19E39"/>
                </a:solidFill>
                <a:effectLst/>
                <a:latin typeface="Arial" panose="020B0604020202020204" pitchFamily="34" charset="0"/>
              </a:rPr>
              <a:t>Итоговый проект “</a:t>
            </a:r>
            <a:r>
              <a:rPr lang="ru-RU" sz="2800" dirty="0">
                <a:solidFill>
                  <a:srgbClr val="FF0000"/>
                </a:solidFill>
                <a:latin typeface="Arial" panose="020B0604020202020204" pitchFamily="34" charset="0"/>
              </a:rPr>
              <a:t>ТЕСТИРОВАНИЕ ПЛАТФОРМЫ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</a:rPr>
              <a:t>BUMBLEBY</a:t>
            </a:r>
            <a:r>
              <a:rPr lang="ru-RU" sz="2800" b="0" i="0" u="none" strike="noStrike" dirty="0">
                <a:solidFill>
                  <a:srgbClr val="F19E39"/>
                </a:solidFill>
                <a:effectLst/>
                <a:latin typeface="Arial" panose="020B0604020202020204" pitchFamily="34" charset="0"/>
              </a:rPr>
              <a:t>”</a:t>
            </a:r>
            <a:endParaRPr lang="ru-RU" sz="2800" b="0" dirty="0"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9D2555-AA0B-11BA-DB05-66D5490CC53C}"/>
              </a:ext>
            </a:extLst>
          </p:cNvPr>
          <p:cNvSpPr txBox="1"/>
          <p:nvPr/>
        </p:nvSpPr>
        <p:spPr>
          <a:xfrm>
            <a:off x="0" y="5667110"/>
            <a:ext cx="3157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Преподаватель: Гриненко В.В.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A7D2A8-E1F5-7736-527D-3B8EBD7261AE}"/>
              </a:ext>
            </a:extLst>
          </p:cNvPr>
          <p:cNvSpPr txBox="1"/>
          <p:nvPr/>
        </p:nvSpPr>
        <p:spPr>
          <a:xfrm>
            <a:off x="9034023" y="5667110"/>
            <a:ext cx="284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Выполнила: Корнеева Д.С.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D6785C-DCA2-983F-29D3-28217198310B}"/>
              </a:ext>
            </a:extLst>
          </p:cNvPr>
          <p:cNvSpPr txBox="1"/>
          <p:nvPr/>
        </p:nvSpPr>
        <p:spPr>
          <a:xfrm>
            <a:off x="4903508" y="6362009"/>
            <a:ext cx="2384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2022 год</a:t>
            </a:r>
          </a:p>
        </p:txBody>
      </p:sp>
    </p:spTree>
    <p:extLst>
      <p:ext uri="{BB962C8B-B14F-4D97-AF65-F5344CB8AC3E}">
        <p14:creationId xmlns:p14="http://schemas.microsoft.com/office/powerpoint/2010/main" val="3403705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E14641-2BE9-2CDE-748A-78DFE6A3CAF4}"/>
              </a:ext>
            </a:extLst>
          </p:cNvPr>
          <p:cNvSpPr txBox="1"/>
          <p:nvPr/>
        </p:nvSpPr>
        <p:spPr>
          <a:xfrm>
            <a:off x="270588" y="317241"/>
            <a:ext cx="11747241" cy="833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ru-RU" sz="2800" b="1" dirty="0"/>
              <a:t>Практическое задание по разделу №3 «Тестовая документация»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407235-5D0B-F81A-B358-62B20AFC00FE}"/>
              </a:ext>
            </a:extLst>
          </p:cNvPr>
          <p:cNvSpPr txBox="1"/>
          <p:nvPr/>
        </p:nvSpPr>
        <p:spPr>
          <a:xfrm>
            <a:off x="363894" y="1446245"/>
            <a:ext cx="11439330" cy="3442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ru-RU" dirty="0"/>
              <a:t>Во время изучения блока «Тестовая документация» я изучила и составила тест-план, тест-кейсы, чек-листы, отчет о тестировании. Также узнала, что такое дефект и его жизненный цикл. Оформила отчет о дефектах ПО. Параллельно с этим познакомилась с инструментами для оформления тест-кейсов и инструментами баг-трекинга.</a:t>
            </a:r>
          </a:p>
          <a:p>
            <a:pPr>
              <a:lnSpc>
                <a:spcPct val="250000"/>
              </a:lnSpc>
            </a:pPr>
            <a:r>
              <a:rPr lang="ru-RU" dirty="0"/>
              <a:t>Для себя усвоила, что очень важно правильно оформлять отчет о дефектах, чтобы разработчик мог быстро локализовать и исправить ошибку.</a:t>
            </a:r>
          </a:p>
        </p:txBody>
      </p:sp>
    </p:spTree>
    <p:extLst>
      <p:ext uri="{BB962C8B-B14F-4D97-AF65-F5344CB8AC3E}">
        <p14:creationId xmlns:p14="http://schemas.microsoft.com/office/powerpoint/2010/main" val="2749272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F14D6C-EB7C-3341-8671-E63BA14AF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12191999" cy="6286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3522D1-3C09-2424-B5F5-6BAA63742786}"/>
              </a:ext>
            </a:extLst>
          </p:cNvPr>
          <p:cNvSpPr txBox="1"/>
          <p:nvPr/>
        </p:nvSpPr>
        <p:spPr>
          <a:xfrm>
            <a:off x="1428750" y="82034"/>
            <a:ext cx="907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На данном слайде представлена часть чек-листа без использования техник тест-дизайна</a:t>
            </a:r>
          </a:p>
        </p:txBody>
      </p:sp>
    </p:spTree>
    <p:extLst>
      <p:ext uri="{BB962C8B-B14F-4D97-AF65-F5344CB8AC3E}">
        <p14:creationId xmlns:p14="http://schemas.microsoft.com/office/powerpoint/2010/main" val="4113508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2233B5F-7B68-515E-D1F8-FB2D58928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80"/>
            <a:ext cx="12192000" cy="61769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FC22D4-00D0-8A16-E127-8137102343B1}"/>
              </a:ext>
            </a:extLst>
          </p:cNvPr>
          <p:cNvSpPr txBox="1"/>
          <p:nvPr/>
        </p:nvSpPr>
        <p:spPr>
          <a:xfrm>
            <a:off x="95250" y="123825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этом слайде представлено избыточное тестирование (тест-кейсы):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59A97-1A22-D0B5-3869-E9B1F8962E34}"/>
              </a:ext>
            </a:extLst>
          </p:cNvPr>
          <p:cNvSpPr txBox="1"/>
          <p:nvPr/>
        </p:nvSpPr>
        <p:spPr>
          <a:xfrm>
            <a:off x="9420225" y="123825"/>
            <a:ext cx="267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TestRail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234587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BD8344AA-C982-A7E7-CBAB-1BD2716DB5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095720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34640">
                  <a:extLst>
                    <a:ext uri="{9D8B030D-6E8A-4147-A177-3AD203B41FA5}">
                      <a16:colId xmlns:a16="http://schemas.microsoft.com/office/drawing/2014/main" val="1369155966"/>
                    </a:ext>
                  </a:extLst>
                </a:gridCol>
                <a:gridCol w="3256964">
                  <a:extLst>
                    <a:ext uri="{9D8B030D-6E8A-4147-A177-3AD203B41FA5}">
                      <a16:colId xmlns:a16="http://schemas.microsoft.com/office/drawing/2014/main" val="1792058495"/>
                    </a:ext>
                  </a:extLst>
                </a:gridCol>
                <a:gridCol w="2478751">
                  <a:extLst>
                    <a:ext uri="{9D8B030D-6E8A-4147-A177-3AD203B41FA5}">
                      <a16:colId xmlns:a16="http://schemas.microsoft.com/office/drawing/2014/main" val="499225015"/>
                    </a:ext>
                  </a:extLst>
                </a:gridCol>
                <a:gridCol w="2694921">
                  <a:extLst>
                    <a:ext uri="{9D8B030D-6E8A-4147-A177-3AD203B41FA5}">
                      <a16:colId xmlns:a16="http://schemas.microsoft.com/office/drawing/2014/main" val="3055567386"/>
                    </a:ext>
                  </a:extLst>
                </a:gridCol>
                <a:gridCol w="1426724">
                  <a:extLst>
                    <a:ext uri="{9D8B030D-6E8A-4147-A177-3AD203B41FA5}">
                      <a16:colId xmlns:a16="http://schemas.microsoft.com/office/drawing/2014/main" val="2151889469"/>
                    </a:ext>
                  </a:extLst>
                </a:gridCol>
              </a:tblGrid>
              <a:tr h="31390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Summary</a:t>
                      </a:r>
                      <a:endParaRPr lang="en-US" sz="1000" b="1" i="0" u="none" strike="noStrike">
                        <a:solidFill>
                          <a:srgbClr val="00206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4445" marR="4445" marT="44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Steps To Reproduce</a:t>
                      </a:r>
                      <a:endParaRPr lang="en-US" sz="1000" b="1" i="0" u="none" strike="noStrike">
                        <a:solidFill>
                          <a:srgbClr val="00206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4445" marR="4445" marT="44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Actual result</a:t>
                      </a:r>
                      <a:endParaRPr lang="en-US" sz="1000" b="1" i="0" u="none" strike="noStrike">
                        <a:solidFill>
                          <a:srgbClr val="00206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4445" marR="4445" marT="44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Expected result</a:t>
                      </a:r>
                      <a:endParaRPr lang="en-US" sz="1000" b="1" i="0" u="none" strike="noStrike">
                        <a:solidFill>
                          <a:srgbClr val="00206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4445" marR="4445" marT="44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Attachments</a:t>
                      </a:r>
                      <a:endParaRPr lang="en-US" sz="1000" b="1" i="0" u="none" strike="noStrike">
                        <a:solidFill>
                          <a:srgbClr val="002060"/>
                        </a:solidFill>
                        <a:effectLst/>
                        <a:latin typeface="Montserrat" panose="00000500000000000000" pitchFamily="2" charset="-52"/>
                      </a:endParaRPr>
                    </a:p>
                  </a:txBody>
                  <a:tcPr marL="4445" marR="4445" marT="4445" marB="0" anchor="b"/>
                </a:tc>
                <a:extLst>
                  <a:ext uri="{0D108BD9-81ED-4DB2-BD59-A6C34878D82A}">
                    <a16:rowId xmlns:a16="http://schemas.microsoft.com/office/drawing/2014/main" val="4066659453"/>
                  </a:ext>
                </a:extLst>
              </a:tr>
              <a:tr h="54410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FE/иконка глаза отсутствует/в поле пароль/при авторизации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5" marR="4445" marT="44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1.Ввести пароль в поле Пароль (появляются звездочки в поле)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5" marR="4445" marT="44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Иконка глаза для открытия пароля отсутствует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5" marR="4445" marT="44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Появиться глазок в поле ввода пароля, при нажатии на который можно увидеть введенный пароль</a:t>
                      </a:r>
                      <a:endParaRPr lang="ru-RU" sz="1000" b="0" i="0" u="none" strike="noStrike">
                        <a:solidFill>
                          <a:srgbClr val="202020"/>
                        </a:solidFill>
                        <a:effectLst/>
                        <a:latin typeface="Barlow" panose="00000500000000000000" pitchFamily="2" charset="0"/>
                      </a:endParaRPr>
                    </a:p>
                  </a:txBody>
                  <a:tcPr marL="4445" marR="4445" marT="44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sng" strike="noStrike">
                          <a:effectLst/>
                          <a:hlinkClick r:id="rId2"/>
                        </a:rPr>
                        <a:t>http://joxi.ru/BA0DKvOU1eB8yA</a:t>
                      </a:r>
                      <a:endParaRPr lang="en-US" sz="10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5" marR="4445" marT="4445" marB="0" anchor="b"/>
                </a:tc>
                <a:extLst>
                  <a:ext uri="{0D108BD9-81ED-4DB2-BD59-A6C34878D82A}">
                    <a16:rowId xmlns:a16="http://schemas.microsoft.com/office/drawing/2014/main" val="1714669261"/>
                  </a:ext>
                </a:extLst>
              </a:tr>
              <a:tr h="48829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FE/кнопка Подтвердить не функциональна/в блоке Личные данные/при вводе данных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5" marR="4445" marT="44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1.Нажать кнопку Личные данные</a:t>
                      </a:r>
                      <a:br>
                        <a:rPr lang="ru-RU" sz="1000" u="none" strike="noStrike">
                          <a:effectLst/>
                        </a:rPr>
                      </a:br>
                      <a:r>
                        <a:rPr lang="ru-RU" sz="1000" u="none" strike="noStrike">
                          <a:effectLst/>
                        </a:rPr>
                        <a:t>2.Заполнить пустые поля</a:t>
                      </a:r>
                      <a:br>
                        <a:rPr lang="ru-RU" sz="1000" u="none" strike="noStrike">
                          <a:effectLst/>
                        </a:rPr>
                      </a:br>
                      <a:r>
                        <a:rPr lang="ru-RU" sz="1000" u="none" strike="noStrike">
                          <a:effectLst/>
                        </a:rPr>
                        <a:t>3.Нажать кнопку Подтвердить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5" marR="4445" marT="44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Кнопка "Подтвердить" неактивна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5" marR="4445" marT="44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Кнопка функционирует, данные сохраняются</a:t>
                      </a:r>
                      <a:endParaRPr lang="ru-RU" sz="1000" b="0" i="0" u="none" strike="noStrike">
                        <a:solidFill>
                          <a:srgbClr val="202020"/>
                        </a:solidFill>
                        <a:effectLst/>
                        <a:latin typeface="Barlow" panose="00000500000000000000" pitchFamily="2" charset="0"/>
                      </a:endParaRPr>
                    </a:p>
                  </a:txBody>
                  <a:tcPr marL="4445" marR="4445" marT="44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sng" strike="noStrike">
                          <a:effectLst/>
                          <a:hlinkClick r:id="rId3"/>
                        </a:rPr>
                        <a:t>http://joxi.ru/12M03j4TgD4LPm</a:t>
                      </a:r>
                      <a:endParaRPr lang="en-US" sz="10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5" marR="4445" marT="4445" marB="0" anchor="b"/>
                </a:tc>
                <a:extLst>
                  <a:ext uri="{0D108BD9-81ED-4DB2-BD59-A6C34878D82A}">
                    <a16:rowId xmlns:a16="http://schemas.microsoft.com/office/drawing/2014/main" val="213851964"/>
                  </a:ext>
                </a:extLst>
              </a:tr>
              <a:tr h="48829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FE/отсутствует кнопка Войти/на главной странице/при авторизации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5" marR="4445" marT="44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1.Открыть сайт Бамблби</a:t>
                      </a:r>
                      <a:endParaRPr lang="ru-RU" sz="1000" b="0" i="0" u="none" strike="noStrike">
                        <a:solidFill>
                          <a:srgbClr val="202020"/>
                        </a:solidFill>
                        <a:effectLst/>
                        <a:latin typeface="Barlow" panose="00000500000000000000" pitchFamily="2" charset="0"/>
                      </a:endParaRPr>
                    </a:p>
                  </a:txBody>
                  <a:tcPr marL="4445" marR="4445" marT="44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Нет кнопки "Войти", есть кнопа "Подтвердить"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5" marR="4445" marT="44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Кнопка Войти присутствует</a:t>
                      </a:r>
                      <a:endParaRPr lang="ru-RU" sz="1000" b="0" i="0" u="none" strike="noStrike">
                        <a:solidFill>
                          <a:srgbClr val="202020"/>
                        </a:solidFill>
                        <a:effectLst/>
                        <a:latin typeface="Barlow" panose="00000500000000000000" pitchFamily="2" charset="0"/>
                      </a:endParaRPr>
                    </a:p>
                  </a:txBody>
                  <a:tcPr marL="4445" marR="4445" marT="44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sng" strike="noStrike">
                          <a:effectLst/>
                          <a:hlinkClick r:id="rId4"/>
                        </a:rPr>
                        <a:t>http://joxi.ru/p27dX71cLe0vkA</a:t>
                      </a:r>
                      <a:endParaRPr lang="en-US" sz="10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5" marR="4445" marT="4445" marB="0" anchor="b"/>
                </a:tc>
                <a:extLst>
                  <a:ext uri="{0D108BD9-81ED-4DB2-BD59-A6C34878D82A}">
                    <a16:rowId xmlns:a16="http://schemas.microsoft.com/office/drawing/2014/main" val="4155351051"/>
                  </a:ext>
                </a:extLst>
              </a:tr>
              <a:tr h="64873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FE/орфографическая ошибка/в надписи/при подтверждении сброса пароля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5" marR="4445" marT="44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1.Открыть сайт Бамблби</a:t>
                      </a:r>
                      <a:br>
                        <a:rPr lang="ru-RU" sz="1000" u="none" strike="noStrike">
                          <a:effectLst/>
                        </a:rPr>
                      </a:br>
                      <a:r>
                        <a:rPr lang="ru-RU" sz="1000" u="none" strike="noStrike">
                          <a:effectLst/>
                        </a:rPr>
                        <a:t>2.Нажать кнопку Забыли пароль</a:t>
                      </a:r>
                      <a:br>
                        <a:rPr lang="ru-RU" sz="1000" u="none" strike="noStrike">
                          <a:effectLst/>
                        </a:rPr>
                      </a:br>
                      <a:r>
                        <a:rPr lang="ru-RU" sz="1000" u="none" strike="noStrike">
                          <a:effectLst/>
                        </a:rPr>
                        <a:t>3.Ввести Email</a:t>
                      </a:r>
                      <a:br>
                        <a:rPr lang="ru-RU" sz="1000" u="none" strike="noStrike">
                          <a:effectLst/>
                        </a:rPr>
                      </a:br>
                      <a:r>
                        <a:rPr lang="ru-RU" sz="1000" u="none" strike="noStrike">
                          <a:effectLst/>
                        </a:rPr>
                        <a:t>4.Нажать кнопку Продолжить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5" marR="4445" marT="44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В надписи присутствует орфографическая ошибка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5" marR="4445" marT="44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Ошибок нет</a:t>
                      </a:r>
                      <a:endParaRPr lang="ru-RU" sz="1000" b="0" i="0" u="none" strike="noStrike">
                        <a:solidFill>
                          <a:srgbClr val="202020"/>
                        </a:solidFill>
                        <a:effectLst/>
                        <a:latin typeface="Barlow" panose="00000500000000000000" pitchFamily="2" charset="0"/>
                      </a:endParaRPr>
                    </a:p>
                  </a:txBody>
                  <a:tcPr marL="4445" marR="4445" marT="44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sng" strike="noStrike">
                          <a:effectLst/>
                          <a:hlinkClick r:id="rId5"/>
                        </a:rPr>
                        <a:t>http://joxi.ru/vAWwNZMT3bkExA</a:t>
                      </a:r>
                      <a:endParaRPr lang="en-US" sz="10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5" marR="4445" marT="4445" marB="0" anchor="b"/>
                </a:tc>
                <a:extLst>
                  <a:ext uri="{0D108BD9-81ED-4DB2-BD59-A6C34878D82A}">
                    <a16:rowId xmlns:a16="http://schemas.microsoft.com/office/drawing/2014/main" val="1055882607"/>
                  </a:ext>
                </a:extLst>
              </a:tr>
              <a:tr h="64873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FE/разлогинивание пользователя/в личном кабинете/при нажатии стрелки "назад"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5" marR="4445" marT="44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1.После авторизации, находясь в личном кабинете, нажать стрелку "назад"</a:t>
                      </a:r>
                      <a:endParaRPr lang="ru-RU" sz="1000" b="0" i="0" u="none" strike="noStrike">
                        <a:solidFill>
                          <a:srgbClr val="202020"/>
                        </a:solidFill>
                        <a:effectLst/>
                        <a:latin typeface="Barlow" panose="00000500000000000000" pitchFamily="2" charset="0"/>
                      </a:endParaRPr>
                    </a:p>
                  </a:txBody>
                  <a:tcPr marL="4445" marR="4445" marT="44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Происходит разлогинивание при нажатии стрелки назад</a:t>
                      </a:r>
                      <a:endParaRPr lang="ru-RU" sz="1000" b="0" i="0" u="none" strike="noStrike">
                        <a:solidFill>
                          <a:srgbClr val="20202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4445" marR="4445" marT="44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Пользователь остается авторизованным</a:t>
                      </a:r>
                      <a:endParaRPr lang="ru-RU" sz="1000" b="0" i="0" u="none" strike="noStrike">
                        <a:solidFill>
                          <a:srgbClr val="202020"/>
                        </a:solidFill>
                        <a:effectLst/>
                        <a:latin typeface="Barlow" panose="00000500000000000000" pitchFamily="2" charset="0"/>
                      </a:endParaRPr>
                    </a:p>
                  </a:txBody>
                  <a:tcPr marL="4445" marR="4445" marT="444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5" marR="4445" marT="4445" marB="0" anchor="b"/>
                </a:tc>
                <a:extLst>
                  <a:ext uri="{0D108BD9-81ED-4DB2-BD59-A6C34878D82A}">
                    <a16:rowId xmlns:a16="http://schemas.microsoft.com/office/drawing/2014/main" val="2612267330"/>
                  </a:ext>
                </a:extLst>
              </a:tr>
              <a:tr h="488294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FE/отсутствие функционала у поля ввода Категория/в личных данных/при нажатии 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5" marR="4445" marT="44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1.Нажать кнопку Личные данные</a:t>
                      </a:r>
                      <a:br>
                        <a:rPr lang="ru-RU" sz="1000" u="none" strike="noStrike">
                          <a:effectLst/>
                        </a:rPr>
                      </a:br>
                      <a:r>
                        <a:rPr lang="ru-RU" sz="1000" u="none" strike="noStrike">
                          <a:effectLst/>
                        </a:rPr>
                        <a:t>2.Кликнуть в поле ввода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5" marR="4445" marT="44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Поле ввода неактивно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5" marR="4445" marT="44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Появится выпадающий список</a:t>
                      </a:r>
                      <a:endParaRPr lang="ru-RU" sz="1000" b="0" i="0" u="none" strike="noStrike">
                        <a:solidFill>
                          <a:srgbClr val="202020"/>
                        </a:solidFill>
                        <a:effectLst/>
                        <a:latin typeface="Barlow" panose="00000500000000000000" pitchFamily="2" charset="0"/>
                      </a:endParaRPr>
                    </a:p>
                  </a:txBody>
                  <a:tcPr marL="4445" marR="4445" marT="44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sng" strike="noStrike">
                          <a:effectLst/>
                          <a:hlinkClick r:id="rId6"/>
                        </a:rPr>
                        <a:t>http://joxi.ru/KAxEW9XSV74XMr</a:t>
                      </a:r>
                      <a:endParaRPr lang="en-US" sz="10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5" marR="4445" marT="4445" marB="0" anchor="b"/>
                </a:tc>
                <a:extLst>
                  <a:ext uri="{0D108BD9-81ED-4DB2-BD59-A6C34878D82A}">
                    <a16:rowId xmlns:a16="http://schemas.microsoft.com/office/drawing/2014/main" val="2820692971"/>
                  </a:ext>
                </a:extLst>
              </a:tr>
              <a:tr h="641758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FE/кнопка Диплом/в форме Диплом и сертификат/пока идет обучение пользователя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5" marR="4445" marT="44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1.Загрузить все необходимые документы/заполнить данные</a:t>
                      </a:r>
                      <a:br>
                        <a:rPr lang="ru-RU" sz="1000" u="none" strike="noStrike">
                          <a:effectLst/>
                        </a:rPr>
                      </a:br>
                      <a:r>
                        <a:rPr lang="ru-RU" sz="1000" u="none" strike="noStrike">
                          <a:effectLst/>
                        </a:rPr>
                        <a:t>2.Нажать кнопку Диплом и сертификат</a:t>
                      </a:r>
                      <a:br>
                        <a:rPr lang="ru-RU" sz="1000" u="none" strike="noStrike">
                          <a:effectLst/>
                        </a:rPr>
                      </a:br>
                      <a:r>
                        <a:rPr lang="ru-RU" sz="1000" u="none" strike="noStrike">
                          <a:effectLst/>
                        </a:rPr>
                        <a:t>3.Нажать кнопку/плитку Диплом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5" marR="4445" marT="44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Кнопка/плитка неактивна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5" marR="4445" marT="44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Происходит скачивание документа, становится активной после успешного окончания обучения.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5" marR="4445" marT="44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sng" strike="noStrike">
                          <a:effectLst/>
                          <a:hlinkClick r:id="rId7"/>
                        </a:rPr>
                        <a:t>http://joxi.ru/V2VV8KpTB60D32</a:t>
                      </a:r>
                      <a:endParaRPr lang="en-US" sz="10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5" marR="4445" marT="4445" marB="0" anchor="b"/>
                </a:tc>
                <a:extLst>
                  <a:ext uri="{0D108BD9-81ED-4DB2-BD59-A6C34878D82A}">
                    <a16:rowId xmlns:a16="http://schemas.microsoft.com/office/drawing/2014/main" val="47935837"/>
                  </a:ext>
                </a:extLst>
              </a:tr>
              <a:tr h="641758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FE/кнопка Сертификат/в форме Диплом и сертификат/пока идет обучение пользователя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5" marR="4445" marT="44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1.Загрузить все необходимые документы/заполнить данные</a:t>
                      </a:r>
                      <a:br>
                        <a:rPr lang="ru-RU" sz="1000" u="none" strike="noStrike">
                          <a:effectLst/>
                        </a:rPr>
                      </a:br>
                      <a:r>
                        <a:rPr lang="ru-RU" sz="1000" u="none" strike="noStrike">
                          <a:effectLst/>
                        </a:rPr>
                        <a:t>2.Нажать кнопку Диплом и сертификат</a:t>
                      </a:r>
                      <a:br>
                        <a:rPr lang="ru-RU" sz="1000" u="none" strike="noStrike">
                          <a:effectLst/>
                        </a:rPr>
                      </a:br>
                      <a:r>
                        <a:rPr lang="ru-RU" sz="1000" u="none" strike="noStrike">
                          <a:effectLst/>
                        </a:rPr>
                        <a:t>3.Нажать кнопку/плитку Сертификат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5" marR="4445" marT="44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Кнопка/плитка неактивна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5" marR="4445" marT="44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Происходит скачивание документа, становится активной после успешного окончания обучения.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5" marR="4445" marT="44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sng" strike="noStrike">
                          <a:effectLst/>
                          <a:hlinkClick r:id="rId8"/>
                        </a:rPr>
                        <a:t>http://joxi.ru/Y2LGR04Fx0noMm</a:t>
                      </a:r>
                      <a:endParaRPr lang="en-US" sz="10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5" marR="4445" marT="4445" marB="0" anchor="b"/>
                </a:tc>
                <a:extLst>
                  <a:ext uri="{0D108BD9-81ED-4DB2-BD59-A6C34878D82A}">
                    <a16:rowId xmlns:a16="http://schemas.microsoft.com/office/drawing/2014/main" val="1726468172"/>
                  </a:ext>
                </a:extLst>
              </a:tr>
              <a:tr h="962637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FE/отсутствие иконки глаза/в поле "новый пароль"/при вводе пароля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5" marR="4445" marT="44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1.Открыть сайт Бамблби</a:t>
                      </a:r>
                      <a:br>
                        <a:rPr lang="ru-RU" sz="1000" u="none" strike="noStrike">
                          <a:effectLst/>
                        </a:rPr>
                      </a:br>
                      <a:r>
                        <a:rPr lang="ru-RU" sz="1000" u="none" strike="noStrike">
                          <a:effectLst/>
                        </a:rPr>
                        <a:t>2.Авторизоваться</a:t>
                      </a:r>
                      <a:br>
                        <a:rPr lang="ru-RU" sz="1000" u="none" strike="noStrike">
                          <a:effectLst/>
                        </a:rPr>
                      </a:br>
                      <a:r>
                        <a:rPr lang="ru-RU" sz="1000" u="none" strike="noStrike">
                          <a:effectLst/>
                        </a:rPr>
                        <a:t>3.Загрузить все необходимые документы/заполнить данные</a:t>
                      </a:r>
                      <a:br>
                        <a:rPr lang="ru-RU" sz="1000" u="none" strike="noStrike">
                          <a:effectLst/>
                        </a:rPr>
                      </a:br>
                      <a:r>
                        <a:rPr lang="ru-RU" sz="1000" u="none" strike="noStrike">
                          <a:effectLst/>
                        </a:rPr>
                        <a:t>4.Нажать кнопку Безопасность и вход</a:t>
                      </a:r>
                      <a:br>
                        <a:rPr lang="ru-RU" sz="1000" u="none" strike="noStrike">
                          <a:effectLst/>
                        </a:rPr>
                      </a:br>
                      <a:r>
                        <a:rPr lang="ru-RU" sz="1000" u="none" strike="noStrike">
                          <a:effectLst/>
                        </a:rPr>
                        <a:t>5.Нажать кнопку Изменить пароль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5" marR="4445" marT="44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Иконки нет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5" marR="4445" marT="44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Иконка глаза есть в поле ввода "новый пароль"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5" marR="4445" marT="44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sng" strike="noStrike">
                          <a:effectLst/>
                          <a:hlinkClick r:id="rId9"/>
                        </a:rPr>
                        <a:t>http://joxi.ru/nAyjd8QC9okb1r</a:t>
                      </a:r>
                      <a:endParaRPr lang="en-US" sz="10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5" marR="4445" marT="4445" marB="0" anchor="b"/>
                </a:tc>
                <a:extLst>
                  <a:ext uri="{0D108BD9-81ED-4DB2-BD59-A6C34878D82A}">
                    <a16:rowId xmlns:a16="http://schemas.microsoft.com/office/drawing/2014/main" val="2485260784"/>
                  </a:ext>
                </a:extLst>
              </a:tr>
              <a:tr h="991493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FE/отсутствие иконки глаза/в поле "повторите новый пароль"/при вводе пароля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5" marR="4445" marT="44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1.Открыть сайт Бамблби</a:t>
                      </a:r>
                      <a:br>
                        <a:rPr lang="ru-RU" sz="1000" u="none" strike="noStrike">
                          <a:effectLst/>
                        </a:rPr>
                      </a:br>
                      <a:r>
                        <a:rPr lang="ru-RU" sz="1000" u="none" strike="noStrike">
                          <a:effectLst/>
                        </a:rPr>
                        <a:t>2.Авторизоваться</a:t>
                      </a:r>
                      <a:br>
                        <a:rPr lang="ru-RU" sz="1000" u="none" strike="noStrike">
                          <a:effectLst/>
                        </a:rPr>
                      </a:br>
                      <a:r>
                        <a:rPr lang="ru-RU" sz="1000" u="none" strike="noStrike">
                          <a:effectLst/>
                        </a:rPr>
                        <a:t>3.Загрузить все необходимые документы/заполнить данные</a:t>
                      </a:r>
                      <a:br>
                        <a:rPr lang="ru-RU" sz="1000" u="none" strike="noStrike">
                          <a:effectLst/>
                        </a:rPr>
                      </a:br>
                      <a:r>
                        <a:rPr lang="ru-RU" sz="1000" u="none" strike="noStrike">
                          <a:effectLst/>
                        </a:rPr>
                        <a:t>4.Нажать кнопку Безопасность и вход</a:t>
                      </a:r>
                      <a:br>
                        <a:rPr lang="ru-RU" sz="1000" u="none" strike="noStrike">
                          <a:effectLst/>
                        </a:rPr>
                      </a:br>
                      <a:r>
                        <a:rPr lang="ru-RU" sz="1000" u="none" strike="noStrike">
                          <a:effectLst/>
                        </a:rPr>
                        <a:t>5.Нажать кнопку Изменить пароль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5" marR="4445" marT="44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Иконки нет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5" marR="4445" marT="44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/>
                        </a:rPr>
                        <a:t>Иконка глаза есть в поле ввода "повторите новый пароль"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5" marR="4445" marT="44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sng" strike="noStrike" dirty="0">
                          <a:effectLst/>
                          <a:hlinkClick r:id="rId9"/>
                        </a:rPr>
                        <a:t>http://joxi.ru/nAyjd8QC9okb1r</a:t>
                      </a:r>
                      <a:endParaRPr lang="en-US" sz="10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5" marR="4445" marT="4445" marB="0" anchor="b"/>
                </a:tc>
                <a:extLst>
                  <a:ext uri="{0D108BD9-81ED-4DB2-BD59-A6C34878D82A}">
                    <a16:rowId xmlns:a16="http://schemas.microsoft.com/office/drawing/2014/main" val="409954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4181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FC060A89-6AF5-5FD0-1BFD-ED6E904CA6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508351"/>
              </p:ext>
            </p:extLst>
          </p:nvPr>
        </p:nvGraphicFramePr>
        <p:xfrm>
          <a:off x="0" y="1"/>
          <a:ext cx="12191999" cy="67817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34639">
                  <a:extLst>
                    <a:ext uri="{9D8B030D-6E8A-4147-A177-3AD203B41FA5}">
                      <a16:colId xmlns:a16="http://schemas.microsoft.com/office/drawing/2014/main" val="222120125"/>
                    </a:ext>
                  </a:extLst>
                </a:gridCol>
                <a:gridCol w="3256965">
                  <a:extLst>
                    <a:ext uri="{9D8B030D-6E8A-4147-A177-3AD203B41FA5}">
                      <a16:colId xmlns:a16="http://schemas.microsoft.com/office/drawing/2014/main" val="558736229"/>
                    </a:ext>
                  </a:extLst>
                </a:gridCol>
                <a:gridCol w="2478751">
                  <a:extLst>
                    <a:ext uri="{9D8B030D-6E8A-4147-A177-3AD203B41FA5}">
                      <a16:colId xmlns:a16="http://schemas.microsoft.com/office/drawing/2014/main" val="3805211897"/>
                    </a:ext>
                  </a:extLst>
                </a:gridCol>
                <a:gridCol w="2694921">
                  <a:extLst>
                    <a:ext uri="{9D8B030D-6E8A-4147-A177-3AD203B41FA5}">
                      <a16:colId xmlns:a16="http://schemas.microsoft.com/office/drawing/2014/main" val="3257598623"/>
                    </a:ext>
                  </a:extLst>
                </a:gridCol>
                <a:gridCol w="1426723">
                  <a:extLst>
                    <a:ext uri="{9D8B030D-6E8A-4147-A177-3AD203B41FA5}">
                      <a16:colId xmlns:a16="http://schemas.microsoft.com/office/drawing/2014/main" val="214205644"/>
                    </a:ext>
                  </a:extLst>
                </a:gridCol>
              </a:tblGrid>
              <a:tr h="584638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FE/отсутствие сообщения о стадии разработки/на странице Расписание/при переходе на страницу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2" marR="3262" marT="32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1.Открыть сайт Бамблби</a:t>
                      </a:r>
                      <a:br>
                        <a:rPr lang="ru-RU" sz="900" u="none" strike="noStrike">
                          <a:effectLst/>
                        </a:rPr>
                      </a:br>
                      <a:r>
                        <a:rPr lang="ru-RU" sz="900" u="none" strike="noStrike">
                          <a:effectLst/>
                        </a:rPr>
                        <a:t>2.Авторизоваться</a:t>
                      </a:r>
                      <a:br>
                        <a:rPr lang="ru-RU" sz="900" u="none" strike="noStrike">
                          <a:effectLst/>
                        </a:rPr>
                      </a:br>
                      <a:r>
                        <a:rPr lang="ru-RU" sz="900" u="none" strike="noStrike">
                          <a:effectLst/>
                        </a:rPr>
                        <a:t>3.Загрузить все необходимые документы/заполнить данные</a:t>
                      </a:r>
                      <a:br>
                        <a:rPr lang="ru-RU" sz="900" u="none" strike="noStrike">
                          <a:effectLst/>
                        </a:rPr>
                      </a:br>
                      <a:r>
                        <a:rPr lang="ru-RU" sz="900" u="none" strike="noStrike">
                          <a:effectLst/>
                        </a:rPr>
                        <a:t>4.Нажать кнопку Расписание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2" marR="3262" marT="32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Сообщения нет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2" marR="3262" marT="32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Есть сообщение, что страница находится на стадии разработки</a:t>
                      </a:r>
                      <a:br>
                        <a:rPr lang="ru-RU" sz="900" u="none" strike="noStrike">
                          <a:effectLst/>
                        </a:rPr>
                      </a:b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2" marR="3262" marT="32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sng" strike="noStrike">
                          <a:effectLst/>
                          <a:hlinkClick r:id="rId2"/>
                        </a:rPr>
                        <a:t>http://joxi.ru/nAyjd8QC9okN5r</a:t>
                      </a:r>
                      <a:endParaRPr lang="en-US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2" marR="3262" marT="3262" marB="0" anchor="b"/>
                </a:tc>
                <a:extLst>
                  <a:ext uri="{0D108BD9-81ED-4DB2-BD59-A6C34878D82A}">
                    <a16:rowId xmlns:a16="http://schemas.microsoft.com/office/drawing/2014/main" val="917141261"/>
                  </a:ext>
                </a:extLst>
              </a:tr>
              <a:tr h="584638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FE/отсутствие сообщения о стадии разработки/на странице Учеба/при переходе на страницу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2" marR="3262" marT="32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1.Открыть сайт Бамблби</a:t>
                      </a:r>
                      <a:br>
                        <a:rPr lang="ru-RU" sz="900" u="none" strike="noStrike">
                          <a:effectLst/>
                        </a:rPr>
                      </a:br>
                      <a:r>
                        <a:rPr lang="ru-RU" sz="900" u="none" strike="noStrike">
                          <a:effectLst/>
                        </a:rPr>
                        <a:t>2.Авторизоваться</a:t>
                      </a:r>
                      <a:br>
                        <a:rPr lang="ru-RU" sz="900" u="none" strike="noStrike">
                          <a:effectLst/>
                        </a:rPr>
                      </a:br>
                      <a:r>
                        <a:rPr lang="ru-RU" sz="900" u="none" strike="noStrike">
                          <a:effectLst/>
                        </a:rPr>
                        <a:t>3.Загрузить все необходимые документы/заполнить данные</a:t>
                      </a:r>
                      <a:br>
                        <a:rPr lang="ru-RU" sz="900" u="none" strike="noStrike">
                          <a:effectLst/>
                        </a:rPr>
                      </a:br>
                      <a:r>
                        <a:rPr lang="ru-RU" sz="900" u="none" strike="noStrike">
                          <a:effectLst/>
                        </a:rPr>
                        <a:t>4.Нажать кнопку Учеба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2" marR="3262" marT="32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Сообщения нет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2" marR="3262" marT="32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Есть сообщение, что страница находится на стадии разработки</a:t>
                      </a:r>
                      <a:br>
                        <a:rPr lang="ru-RU" sz="900" u="none" strike="noStrike">
                          <a:effectLst/>
                        </a:rPr>
                      </a:b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2" marR="3262" marT="32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sng" strike="noStrike">
                          <a:effectLst/>
                          <a:hlinkClick r:id="rId3"/>
                        </a:rPr>
                        <a:t>http://joxi.ru/bmo78VdtOBl0Jm</a:t>
                      </a:r>
                      <a:endParaRPr lang="en-US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2" marR="3262" marT="3262" marB="0" anchor="b"/>
                </a:tc>
                <a:extLst>
                  <a:ext uri="{0D108BD9-81ED-4DB2-BD59-A6C34878D82A}">
                    <a16:rowId xmlns:a16="http://schemas.microsoft.com/office/drawing/2014/main" val="1814498688"/>
                  </a:ext>
                </a:extLst>
              </a:tr>
              <a:tr h="467710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FE/отсутствие сообщения об ошибке/поле ввода Серия/при пустом поле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2" marR="3262" marT="32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1.Открыть сайт Бамблби</a:t>
                      </a:r>
                      <a:br>
                        <a:rPr lang="ru-RU" sz="900" u="none" strike="noStrike">
                          <a:effectLst/>
                        </a:rPr>
                      </a:br>
                      <a:r>
                        <a:rPr lang="ru-RU" sz="900" u="none" strike="noStrike">
                          <a:effectLst/>
                        </a:rPr>
                        <a:t>2.Авторизоваться на сайте</a:t>
                      </a:r>
                      <a:br>
                        <a:rPr lang="ru-RU" sz="900" u="none" strike="noStrike">
                          <a:effectLst/>
                        </a:rPr>
                      </a:br>
                      <a:r>
                        <a:rPr lang="ru-RU" sz="900" u="none" strike="noStrike">
                          <a:effectLst/>
                        </a:rPr>
                        <a:t>3.На странице Личный кабинет нажать на блок Паспорт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2" marR="3262" marT="32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Кнопка отправить активна, сообщение об ошибке отсутствует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2" marR="3262" marT="32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Кнопка Отправить не активна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2" marR="3262" marT="32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sng" strike="noStrike">
                          <a:effectLst/>
                          <a:hlinkClick r:id="rId4"/>
                        </a:rPr>
                        <a:t>http://joxi.ru/EA453v1CXe0kVr</a:t>
                      </a:r>
                      <a:endParaRPr lang="en-US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2" marR="3262" marT="3262" marB="0" anchor="b"/>
                </a:tc>
                <a:extLst>
                  <a:ext uri="{0D108BD9-81ED-4DB2-BD59-A6C34878D82A}">
                    <a16:rowId xmlns:a16="http://schemas.microsoft.com/office/drawing/2014/main" val="3975265575"/>
                  </a:ext>
                </a:extLst>
              </a:tr>
              <a:tr h="584638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FE/отсутствие сообщения об ошибке/поле ввода Номер/при пустом поле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2" marR="3262" marT="32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1.Открыть сайт Бамблби</a:t>
                      </a:r>
                      <a:br>
                        <a:rPr lang="ru-RU" sz="900" u="none" strike="noStrike">
                          <a:effectLst/>
                        </a:rPr>
                      </a:br>
                      <a:r>
                        <a:rPr lang="ru-RU" sz="900" u="none" strike="noStrike">
                          <a:effectLst/>
                        </a:rPr>
                        <a:t>2.Авторизоваться на сайте</a:t>
                      </a:r>
                      <a:br>
                        <a:rPr lang="ru-RU" sz="900" u="none" strike="noStrike">
                          <a:effectLst/>
                        </a:rPr>
                      </a:br>
                      <a:r>
                        <a:rPr lang="ru-RU" sz="900" u="none" strike="noStrike">
                          <a:effectLst/>
                        </a:rPr>
                        <a:t>3.На странице Личный кабинет нажать на блок Паспорт</a:t>
                      </a:r>
                      <a:br>
                        <a:rPr lang="ru-RU" sz="900" u="none" strike="noStrike">
                          <a:effectLst/>
                        </a:rPr>
                      </a:br>
                      <a:r>
                        <a:rPr lang="ru-RU" sz="900" u="none" strike="noStrike">
                          <a:effectLst/>
                        </a:rPr>
                        <a:t>4.Оставить поле ввода Номер пустым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2" marR="3262" marT="32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Кнопка отправить активна, сообщение об ошибке отсутствует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2" marR="3262" marT="32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Кнопка Отправить не активна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2" marR="3262" marT="32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sng" strike="noStrike">
                          <a:effectLst/>
                          <a:hlinkClick r:id="rId5"/>
                        </a:rPr>
                        <a:t>http://joxi.ru/Drlk1VlCKadNQA</a:t>
                      </a:r>
                      <a:endParaRPr lang="en-US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2" marR="3262" marT="3262" marB="0" anchor="b"/>
                </a:tc>
                <a:extLst>
                  <a:ext uri="{0D108BD9-81ED-4DB2-BD59-A6C34878D82A}">
                    <a16:rowId xmlns:a16="http://schemas.microsoft.com/office/drawing/2014/main" val="1431492234"/>
                  </a:ext>
                </a:extLst>
              </a:tr>
              <a:tr h="701565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FE/отсутствие сообщения об ошибке/поле ввода Код подразделения/при пустом поле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2" marR="3262" marT="32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1.Открыть сайт Бамблби</a:t>
                      </a:r>
                      <a:br>
                        <a:rPr lang="ru-RU" sz="900" u="none" strike="noStrike">
                          <a:effectLst/>
                        </a:rPr>
                      </a:br>
                      <a:r>
                        <a:rPr lang="ru-RU" sz="900" u="none" strike="noStrike">
                          <a:effectLst/>
                        </a:rPr>
                        <a:t>2.Авторизоваться на сайте</a:t>
                      </a:r>
                      <a:br>
                        <a:rPr lang="ru-RU" sz="900" u="none" strike="noStrike">
                          <a:effectLst/>
                        </a:rPr>
                      </a:br>
                      <a:r>
                        <a:rPr lang="ru-RU" sz="900" u="none" strike="noStrike">
                          <a:effectLst/>
                        </a:rPr>
                        <a:t>3.На странице Личный кабинет нажать на блок Паспорт</a:t>
                      </a:r>
                      <a:br>
                        <a:rPr lang="ru-RU" sz="900" u="none" strike="noStrike">
                          <a:effectLst/>
                        </a:rPr>
                      </a:br>
                      <a:r>
                        <a:rPr lang="ru-RU" sz="900" u="none" strike="noStrike">
                          <a:effectLst/>
                        </a:rPr>
                        <a:t>4.Оставить поле ввода Код подразделения пустым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2" marR="3262" marT="32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Кнопка отправить активна, сообщение об ошибке отсутствует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2" marR="3262" marT="32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Кнопка Отправить не активна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2" marR="3262" marT="32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sng" strike="noStrike">
                          <a:effectLst/>
                          <a:hlinkClick r:id="rId6"/>
                        </a:rPr>
                        <a:t>http://joxi.ru/zANlOV4t1YwY8m</a:t>
                      </a:r>
                      <a:endParaRPr lang="en-US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2" marR="3262" marT="3262" marB="0" anchor="b"/>
                </a:tc>
                <a:extLst>
                  <a:ext uri="{0D108BD9-81ED-4DB2-BD59-A6C34878D82A}">
                    <a16:rowId xmlns:a16="http://schemas.microsoft.com/office/drawing/2014/main" val="3463630527"/>
                  </a:ext>
                </a:extLst>
              </a:tr>
              <a:tr h="584638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FE/отсутствие сообщения об ошибке/поле ввода СНИЛС/при пустом поле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2" marR="3262" marT="32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1.Открыть сайт Бамблби</a:t>
                      </a:r>
                      <a:br>
                        <a:rPr lang="ru-RU" sz="900" u="none" strike="noStrike">
                          <a:effectLst/>
                        </a:rPr>
                      </a:br>
                      <a:r>
                        <a:rPr lang="ru-RU" sz="900" u="none" strike="noStrike">
                          <a:effectLst/>
                        </a:rPr>
                        <a:t>2.Авторизоваться на сайте</a:t>
                      </a:r>
                      <a:br>
                        <a:rPr lang="ru-RU" sz="900" u="none" strike="noStrike">
                          <a:effectLst/>
                        </a:rPr>
                      </a:br>
                      <a:r>
                        <a:rPr lang="ru-RU" sz="900" u="none" strike="noStrike">
                          <a:effectLst/>
                        </a:rPr>
                        <a:t>3.На странице Личный кабинет нажать на блок Паспорт</a:t>
                      </a:r>
                      <a:br>
                        <a:rPr lang="ru-RU" sz="900" u="none" strike="noStrike">
                          <a:effectLst/>
                        </a:rPr>
                      </a:br>
                      <a:r>
                        <a:rPr lang="ru-RU" sz="900" u="none" strike="noStrike">
                          <a:effectLst/>
                        </a:rPr>
                        <a:t>4.Оставить поле ввода СНИЛС пустым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2" marR="3262" marT="32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Кнопка отправить активна, сообщение об ошибке отсутствует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2" marR="3262" marT="32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Кнопка Отправить не активна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2" marR="3262" marT="32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sng" strike="noStrike">
                          <a:effectLst/>
                          <a:hlinkClick r:id="rId7"/>
                        </a:rPr>
                        <a:t>http://joxi.ru/Dr8LxE1HKeDwEr</a:t>
                      </a:r>
                      <a:endParaRPr lang="en-US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2" marR="3262" marT="3262" marB="0" anchor="b"/>
                </a:tc>
                <a:extLst>
                  <a:ext uri="{0D108BD9-81ED-4DB2-BD59-A6C34878D82A}">
                    <a16:rowId xmlns:a16="http://schemas.microsoft.com/office/drawing/2014/main" val="1698169747"/>
                  </a:ext>
                </a:extLst>
              </a:tr>
              <a:tr h="584638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FE/отсутствие сообщения об ошибке/поле ввода Адрес/при пустом поле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2" marR="3262" marT="32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1.Открыть сайт Бамблби</a:t>
                      </a:r>
                      <a:br>
                        <a:rPr lang="ru-RU" sz="900" u="none" strike="noStrike">
                          <a:effectLst/>
                        </a:rPr>
                      </a:br>
                      <a:r>
                        <a:rPr lang="ru-RU" sz="900" u="none" strike="noStrike">
                          <a:effectLst/>
                        </a:rPr>
                        <a:t>2.Авторизоваться на сайте</a:t>
                      </a:r>
                      <a:br>
                        <a:rPr lang="ru-RU" sz="900" u="none" strike="noStrike">
                          <a:effectLst/>
                        </a:rPr>
                      </a:br>
                      <a:r>
                        <a:rPr lang="ru-RU" sz="900" u="none" strike="noStrike">
                          <a:effectLst/>
                        </a:rPr>
                        <a:t>3.На странице Личный кабинет нажать на блок Паспорт</a:t>
                      </a:r>
                      <a:br>
                        <a:rPr lang="ru-RU" sz="900" u="none" strike="noStrike">
                          <a:effectLst/>
                        </a:rPr>
                      </a:br>
                      <a:r>
                        <a:rPr lang="ru-RU" sz="900" u="none" strike="noStrike">
                          <a:effectLst/>
                        </a:rPr>
                        <a:t>4.Оставить поле ввода Адрес пустым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2" marR="3262" marT="32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Кнопка отправить активна, сообщение об ошибке отсутствует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2" marR="3262" marT="32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Кнопка Отправить не активна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2" marR="3262" marT="32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sng" strike="noStrike">
                          <a:effectLst/>
                          <a:hlinkClick r:id="rId8"/>
                        </a:rPr>
                        <a:t>http://joxi.ru/ZrJgZy4tQEkYlm</a:t>
                      </a:r>
                      <a:endParaRPr lang="en-US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2" marR="3262" marT="3262" marB="0" anchor="b"/>
                </a:tc>
                <a:extLst>
                  <a:ext uri="{0D108BD9-81ED-4DB2-BD59-A6C34878D82A}">
                    <a16:rowId xmlns:a16="http://schemas.microsoft.com/office/drawing/2014/main" val="1144585341"/>
                  </a:ext>
                </a:extLst>
              </a:tr>
              <a:tr h="584638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FE/отсутствие сообщения об ошибке/поле ввода Телефон/при пустом поле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2" marR="3262" marT="32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1.Открыть сайт Бамблби</a:t>
                      </a:r>
                      <a:br>
                        <a:rPr lang="ru-RU" sz="900" u="none" strike="noStrike">
                          <a:effectLst/>
                        </a:rPr>
                      </a:br>
                      <a:r>
                        <a:rPr lang="ru-RU" sz="900" u="none" strike="noStrike">
                          <a:effectLst/>
                        </a:rPr>
                        <a:t>2.Авторизоваться на сайте</a:t>
                      </a:r>
                      <a:br>
                        <a:rPr lang="ru-RU" sz="900" u="none" strike="noStrike">
                          <a:effectLst/>
                        </a:rPr>
                      </a:br>
                      <a:r>
                        <a:rPr lang="ru-RU" sz="900" u="none" strike="noStrike">
                          <a:effectLst/>
                        </a:rPr>
                        <a:t>3.На странице Личный кабинет нажать на блок Паспорт</a:t>
                      </a:r>
                      <a:br>
                        <a:rPr lang="ru-RU" sz="900" u="none" strike="noStrike">
                          <a:effectLst/>
                        </a:rPr>
                      </a:br>
                      <a:r>
                        <a:rPr lang="ru-RU" sz="900" u="none" strike="noStrike">
                          <a:effectLst/>
                        </a:rPr>
                        <a:t>4.Оставить поле ввода Телефон пустым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2" marR="3262" marT="32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Кнопка отправить активна, сообщение об ошибке отсутствует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2" marR="3262" marT="32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Кнопка Отправить не активна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2" marR="3262" marT="32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sng" strike="noStrike">
                          <a:effectLst/>
                          <a:hlinkClick r:id="rId9"/>
                        </a:rPr>
                        <a:t>http://joxi.ru/GrqNJgKUzgbeZm</a:t>
                      </a:r>
                      <a:endParaRPr lang="en-US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2" marR="3262" marT="3262" marB="0" anchor="b"/>
                </a:tc>
                <a:extLst>
                  <a:ext uri="{0D108BD9-81ED-4DB2-BD59-A6C34878D82A}">
                    <a16:rowId xmlns:a16="http://schemas.microsoft.com/office/drawing/2014/main" val="3643002857"/>
                  </a:ext>
                </a:extLst>
              </a:tr>
              <a:tr h="701565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FE/Отсутствие сообщения об ошибке формата загружаемого файла/блок Договор/при загрузке .PNG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2" marR="3262" marT="32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1.Открыть сайт Бамблби</a:t>
                      </a:r>
                      <a:br>
                        <a:rPr lang="ru-RU" sz="900" u="none" strike="noStrike">
                          <a:effectLst/>
                        </a:rPr>
                      </a:br>
                      <a:r>
                        <a:rPr lang="ru-RU" sz="900" u="none" strike="noStrike">
                          <a:effectLst/>
                        </a:rPr>
                        <a:t>2.Авторизоваться на сайте</a:t>
                      </a:r>
                      <a:br>
                        <a:rPr lang="ru-RU" sz="900" u="none" strike="noStrike">
                          <a:effectLst/>
                        </a:rPr>
                      </a:br>
                      <a:r>
                        <a:rPr lang="ru-RU" sz="900" u="none" strike="noStrike">
                          <a:effectLst/>
                        </a:rPr>
                        <a:t>3.На странице Личный кабинет нажать на блок Договор</a:t>
                      </a:r>
                      <a:br>
                        <a:rPr lang="ru-RU" sz="900" u="none" strike="noStrike">
                          <a:effectLst/>
                        </a:rPr>
                      </a:br>
                      <a:r>
                        <a:rPr lang="ru-RU" sz="900" u="none" strike="noStrike">
                          <a:effectLst/>
                        </a:rPr>
                        <a:t>4.Нажать кнопку "Прикрепить"</a:t>
                      </a:r>
                      <a:br>
                        <a:rPr lang="ru-RU" sz="900" u="none" strike="noStrike">
                          <a:effectLst/>
                        </a:rPr>
                      </a:br>
                      <a:r>
                        <a:rPr lang="ru-RU" sz="900" u="none" strike="noStrike">
                          <a:effectLst/>
                        </a:rPr>
                        <a:t>5.Загрузить файл .png меньше 3 мб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2" marR="3262" marT="32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Файл загрузился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2" marR="3262" marT="32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Файл не загрузится. Ошибка формата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2" marR="3262" marT="32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sng" strike="noStrike">
                          <a:effectLst/>
                          <a:hlinkClick r:id="rId10"/>
                        </a:rPr>
                        <a:t>http://joxi.ru/l2ZDg6MUl9V6xr</a:t>
                      </a:r>
                      <a:endParaRPr lang="en-US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2" marR="3262" marT="3262" marB="0" anchor="b"/>
                </a:tc>
                <a:extLst>
                  <a:ext uri="{0D108BD9-81ED-4DB2-BD59-A6C34878D82A}">
                    <a16:rowId xmlns:a16="http://schemas.microsoft.com/office/drawing/2014/main" val="1341807003"/>
                  </a:ext>
                </a:extLst>
              </a:tr>
              <a:tr h="701565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FE/Отсутствие сообщения об ошибке формата загружаемого файла/блок Договор/при загрузке .JPG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2" marR="3262" marT="32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1.Открыть сайт Бамблби</a:t>
                      </a:r>
                      <a:br>
                        <a:rPr lang="ru-RU" sz="900" u="none" strike="noStrike">
                          <a:effectLst/>
                        </a:rPr>
                      </a:br>
                      <a:r>
                        <a:rPr lang="ru-RU" sz="900" u="none" strike="noStrike">
                          <a:effectLst/>
                        </a:rPr>
                        <a:t>2.Авторизоваться на сайте</a:t>
                      </a:r>
                      <a:br>
                        <a:rPr lang="ru-RU" sz="900" u="none" strike="noStrike">
                          <a:effectLst/>
                        </a:rPr>
                      </a:br>
                      <a:r>
                        <a:rPr lang="ru-RU" sz="900" u="none" strike="noStrike">
                          <a:effectLst/>
                        </a:rPr>
                        <a:t>3.На странице Личный кабинет нажать на блок Договор</a:t>
                      </a:r>
                      <a:br>
                        <a:rPr lang="ru-RU" sz="900" u="none" strike="noStrike">
                          <a:effectLst/>
                        </a:rPr>
                      </a:br>
                      <a:r>
                        <a:rPr lang="ru-RU" sz="900" u="none" strike="noStrike">
                          <a:effectLst/>
                        </a:rPr>
                        <a:t>4.Нажать кнопку "Прикрепить"</a:t>
                      </a:r>
                      <a:br>
                        <a:rPr lang="ru-RU" sz="900" u="none" strike="noStrike">
                          <a:effectLst/>
                        </a:rPr>
                      </a:br>
                      <a:r>
                        <a:rPr lang="ru-RU" sz="900" u="none" strike="noStrike">
                          <a:effectLst/>
                        </a:rPr>
                        <a:t>5.Загрузить файл .jpg меньше 3 мб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2" marR="3262" marT="32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Файл загрузился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2" marR="3262" marT="32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Файл не загрузится. Ошибка формата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2" marR="3262" marT="32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sng" strike="noStrike">
                          <a:effectLst/>
                          <a:hlinkClick r:id="rId11"/>
                        </a:rPr>
                        <a:t>http://joxi.ru/krDy5D4hGNLMXm</a:t>
                      </a:r>
                      <a:endParaRPr lang="en-US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2" marR="3262" marT="3262" marB="0" anchor="b"/>
                </a:tc>
                <a:extLst>
                  <a:ext uri="{0D108BD9-81ED-4DB2-BD59-A6C34878D82A}">
                    <a16:rowId xmlns:a16="http://schemas.microsoft.com/office/drawing/2014/main" val="838937353"/>
                  </a:ext>
                </a:extLst>
              </a:tr>
              <a:tr h="701565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FE/Отсутствие сообщения об ошибке формата загружаемого файла/блок Согласие/при загрузке .JPG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2" marR="3262" marT="32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1.Открыть сайт Бамблби</a:t>
                      </a:r>
                      <a:br>
                        <a:rPr lang="ru-RU" sz="900" u="none" strike="noStrike">
                          <a:effectLst/>
                        </a:rPr>
                      </a:br>
                      <a:r>
                        <a:rPr lang="ru-RU" sz="900" u="none" strike="noStrike">
                          <a:effectLst/>
                        </a:rPr>
                        <a:t>2.Авторизоваться на сайте</a:t>
                      </a:r>
                      <a:br>
                        <a:rPr lang="ru-RU" sz="900" u="none" strike="noStrike">
                          <a:effectLst/>
                        </a:rPr>
                      </a:br>
                      <a:r>
                        <a:rPr lang="ru-RU" sz="900" u="none" strike="noStrike">
                          <a:effectLst/>
                        </a:rPr>
                        <a:t>3.На странице Личный кабинет нажать на блок Согласие</a:t>
                      </a:r>
                      <a:br>
                        <a:rPr lang="ru-RU" sz="900" u="none" strike="noStrike">
                          <a:effectLst/>
                        </a:rPr>
                      </a:br>
                      <a:r>
                        <a:rPr lang="ru-RU" sz="900" u="none" strike="noStrike">
                          <a:effectLst/>
                        </a:rPr>
                        <a:t>4.Нажать кнопку "Прикрепить"</a:t>
                      </a:r>
                      <a:br>
                        <a:rPr lang="ru-RU" sz="900" u="none" strike="noStrike">
                          <a:effectLst/>
                        </a:rPr>
                      </a:br>
                      <a:r>
                        <a:rPr lang="ru-RU" sz="900" u="none" strike="noStrike">
                          <a:effectLst/>
                        </a:rPr>
                        <a:t>5.Загрузить файл .jpg меньше 3 мб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2" marR="3262" marT="32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Файл загрузился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2" marR="3262" marT="32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Файл не загрузится. Ошибка формата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2" marR="3262" marT="32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sng" strike="noStrike" dirty="0">
                          <a:effectLst/>
                          <a:hlinkClick r:id="rId12"/>
                        </a:rPr>
                        <a:t>http://joxi.ru/12M03j4TgDX4Om</a:t>
                      </a:r>
                      <a:endParaRPr lang="en-US" sz="9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2" marR="3262" marT="3262" marB="0" anchor="b"/>
                </a:tc>
                <a:extLst>
                  <a:ext uri="{0D108BD9-81ED-4DB2-BD59-A6C34878D82A}">
                    <a16:rowId xmlns:a16="http://schemas.microsoft.com/office/drawing/2014/main" val="1052960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2693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8E77DA-7091-30D1-6C8D-14CB240A77C8}"/>
              </a:ext>
            </a:extLst>
          </p:cNvPr>
          <p:cNvSpPr txBox="1"/>
          <p:nvPr/>
        </p:nvSpPr>
        <p:spPr>
          <a:xfrm>
            <a:off x="0" y="0"/>
            <a:ext cx="12111135" cy="833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ru-RU" sz="2800" b="1" dirty="0"/>
              <a:t>Практическое задание по разделу №4 «Техники тестирования ПО»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21EAC0-6998-87E3-4552-2D6755313AC7}"/>
              </a:ext>
            </a:extLst>
          </p:cNvPr>
          <p:cNvSpPr txBox="1"/>
          <p:nvPr/>
        </p:nvSpPr>
        <p:spPr>
          <a:xfrm>
            <a:off x="298580" y="1156996"/>
            <a:ext cx="11709918" cy="333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ru-RU" dirty="0"/>
              <a:t>Для составления практической работы №4 я изучила </a:t>
            </a:r>
            <a:r>
              <a:rPr lang="ru-RU" dirty="0">
                <a:solidFill>
                  <a:srgbClr val="2A2A34"/>
                </a:solidFill>
                <a:latin typeface="Inter"/>
              </a:rPr>
              <a:t>о</a:t>
            </a:r>
            <a:r>
              <a:rPr lang="ru-RU" i="0" dirty="0">
                <a:solidFill>
                  <a:srgbClr val="2A2A34"/>
                </a:solidFill>
                <a:effectLst/>
                <a:latin typeface="Inter"/>
              </a:rPr>
              <a:t>пределение понятия, цели, техники тест-дизайна, </a:t>
            </a:r>
            <a:r>
              <a:rPr lang="ru-RU" dirty="0">
                <a:solidFill>
                  <a:srgbClr val="2A2A34"/>
                </a:solidFill>
                <a:latin typeface="Inter"/>
              </a:rPr>
              <a:t>о</a:t>
            </a:r>
            <a:r>
              <a:rPr lang="ru-RU" i="0" dirty="0">
                <a:solidFill>
                  <a:srgbClr val="2A2A34"/>
                </a:solidFill>
                <a:effectLst/>
                <a:latin typeface="Inter"/>
              </a:rPr>
              <a:t>сновные техники тест-дизайна, правила техники тест-дизайна.</a:t>
            </a:r>
          </a:p>
          <a:p>
            <a:pPr>
              <a:lnSpc>
                <a:spcPct val="200000"/>
              </a:lnSpc>
            </a:pPr>
            <a:r>
              <a:rPr lang="ru-RU" dirty="0">
                <a:solidFill>
                  <a:srgbClr val="2A2A34"/>
                </a:solidFill>
                <a:latin typeface="Inter"/>
              </a:rPr>
              <a:t>При помощи техники тест-дизайна мы можем грамотно и понятно для всех участников команды минимизировать количество тестов, при этом не потерять главный смысл проверки (обеспечение качества ПО) и обеспечить более полное покрытие тестами.</a:t>
            </a:r>
          </a:p>
          <a:p>
            <a:pPr>
              <a:lnSpc>
                <a:spcPct val="200000"/>
              </a:lnSpc>
            </a:pPr>
            <a:r>
              <a:rPr lang="ru-RU" dirty="0">
                <a:solidFill>
                  <a:srgbClr val="2A2A34"/>
                </a:solidFill>
                <a:latin typeface="Inter"/>
              </a:rPr>
              <a:t>Был составлен чек-лист на основе классов-эквивалентности и граничных значений: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3230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2EA8581F-8DEC-FAAC-C319-EB9E7DA9F6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526557"/>
              </p:ext>
            </p:extLst>
          </p:nvPr>
        </p:nvGraphicFramePr>
        <p:xfrm>
          <a:off x="737118" y="0"/>
          <a:ext cx="10552923" cy="68386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4480">
                  <a:extLst>
                    <a:ext uri="{9D8B030D-6E8A-4147-A177-3AD203B41FA5}">
                      <a16:colId xmlns:a16="http://schemas.microsoft.com/office/drawing/2014/main" val="2282725382"/>
                    </a:ext>
                  </a:extLst>
                </a:gridCol>
                <a:gridCol w="6216975">
                  <a:extLst>
                    <a:ext uri="{9D8B030D-6E8A-4147-A177-3AD203B41FA5}">
                      <a16:colId xmlns:a16="http://schemas.microsoft.com/office/drawing/2014/main" val="1282073098"/>
                    </a:ext>
                  </a:extLst>
                </a:gridCol>
                <a:gridCol w="1480232">
                  <a:extLst>
                    <a:ext uri="{9D8B030D-6E8A-4147-A177-3AD203B41FA5}">
                      <a16:colId xmlns:a16="http://schemas.microsoft.com/office/drawing/2014/main" val="2894671121"/>
                    </a:ext>
                  </a:extLst>
                </a:gridCol>
                <a:gridCol w="1981236">
                  <a:extLst>
                    <a:ext uri="{9D8B030D-6E8A-4147-A177-3AD203B41FA5}">
                      <a16:colId xmlns:a16="http://schemas.microsoft.com/office/drawing/2014/main" val="3259067843"/>
                    </a:ext>
                  </a:extLst>
                </a:gridCol>
              </a:tblGrid>
              <a:tr h="121518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Тестирование платформы Бамблби (стало)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2963"/>
                  </a:ext>
                </a:extLst>
              </a:tr>
              <a:tr h="158585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№, п/п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Проверка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Результат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Комментарии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extLst>
                  <a:ext uri="{0D108BD9-81ED-4DB2-BD59-A6C34878D82A}">
                    <a16:rowId xmlns:a16="http://schemas.microsoft.com/office/drawing/2014/main" val="1512676294"/>
                  </a:ext>
                </a:extLst>
              </a:tr>
              <a:tr h="13911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1. Функциональное тестирование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884892"/>
                  </a:ext>
                </a:extLst>
              </a:tr>
              <a:tr h="130764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1.1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Тестирование форм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OK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 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extLst>
                  <a:ext uri="{0D108BD9-81ED-4DB2-BD59-A6C34878D82A}">
                    <a16:rowId xmlns:a16="http://schemas.microsoft.com/office/drawing/2014/main" val="2605773105"/>
                  </a:ext>
                </a:extLst>
              </a:tr>
              <a:tr h="127981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1.2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Регистрация (админка)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OK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 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extLst>
                  <a:ext uri="{0D108BD9-81ED-4DB2-BD59-A6C34878D82A}">
                    <a16:rowId xmlns:a16="http://schemas.microsoft.com/office/drawing/2014/main" val="1208683909"/>
                  </a:ext>
                </a:extLst>
              </a:tr>
              <a:tr h="144675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1.3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Проверка пользователя в системе positive flow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OK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 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extLst>
                  <a:ext uri="{0D108BD9-81ED-4DB2-BD59-A6C34878D82A}">
                    <a16:rowId xmlns:a16="http://schemas.microsoft.com/office/drawing/2014/main" val="4011953423"/>
                  </a:ext>
                </a:extLst>
              </a:tr>
              <a:tr h="133545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1.4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Проверка пользователя в системе negative flow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OK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 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extLst>
                  <a:ext uri="{0D108BD9-81ED-4DB2-BD59-A6C34878D82A}">
                    <a16:rowId xmlns:a16="http://schemas.microsoft.com/office/drawing/2014/main" val="1130839444"/>
                  </a:ext>
                </a:extLst>
              </a:tr>
              <a:tr h="189190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1.5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Авторизация (ПО)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OK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 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extLst>
                  <a:ext uri="{0D108BD9-81ED-4DB2-BD59-A6C34878D82A}">
                    <a16:rowId xmlns:a16="http://schemas.microsoft.com/office/drawing/2014/main" val="3850604854"/>
                  </a:ext>
                </a:extLst>
              </a:tr>
              <a:tr h="172497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1.6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Пользователь существует с введенным логином и паролем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OK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 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extLst>
                  <a:ext uri="{0D108BD9-81ED-4DB2-BD59-A6C34878D82A}">
                    <a16:rowId xmlns:a16="http://schemas.microsoft.com/office/drawing/2014/main" val="320131967"/>
                  </a:ext>
                </a:extLst>
              </a:tr>
              <a:tr h="189190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1.7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Пользователь не существует с введенным логином и паролем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OK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 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extLst>
                  <a:ext uri="{0D108BD9-81ED-4DB2-BD59-A6C34878D82A}">
                    <a16:rowId xmlns:a16="http://schemas.microsoft.com/office/drawing/2014/main" val="2399831660"/>
                  </a:ext>
                </a:extLst>
              </a:tr>
              <a:tr h="178060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1.8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Проверка функциональности кнопок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BUG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См.Приложение 1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extLst>
                  <a:ext uri="{0D108BD9-81ED-4DB2-BD59-A6C34878D82A}">
                    <a16:rowId xmlns:a16="http://schemas.microsoft.com/office/drawing/2014/main" val="2671115551"/>
                  </a:ext>
                </a:extLst>
              </a:tr>
              <a:tr h="178060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1.9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Проверка функционала на загрузку и скачивание документов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BUG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См.Приложение 1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extLst>
                  <a:ext uri="{0D108BD9-81ED-4DB2-BD59-A6C34878D82A}">
                    <a16:rowId xmlns:a16="http://schemas.microsoft.com/office/drawing/2014/main" val="291444175"/>
                  </a:ext>
                </a:extLst>
              </a:tr>
              <a:tr h="219795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1.10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Формы обратной связи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OK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 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extLst>
                  <a:ext uri="{0D108BD9-81ED-4DB2-BD59-A6C34878D82A}">
                    <a16:rowId xmlns:a16="http://schemas.microsoft.com/office/drawing/2014/main" val="1264629215"/>
                  </a:ext>
                </a:extLst>
              </a:tr>
              <a:tr h="1947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1.11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Ссылки на пользовательские соглашения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OK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 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extLst>
                  <a:ext uri="{0D108BD9-81ED-4DB2-BD59-A6C34878D82A}">
                    <a16:rowId xmlns:a16="http://schemas.microsoft.com/office/drawing/2014/main" val="2074101258"/>
                  </a:ext>
                </a:extLst>
              </a:tr>
              <a:tr h="161367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1.12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Проверка валидного </a:t>
                      </a:r>
                      <a:r>
                        <a:rPr lang="en-US" sz="800" u="none" strike="noStrike">
                          <a:effectLst/>
                        </a:rPr>
                        <a:t>email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OK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 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extLst>
                  <a:ext uri="{0D108BD9-81ED-4DB2-BD59-A6C34878D82A}">
                    <a16:rowId xmlns:a16="http://schemas.microsoft.com/office/drawing/2014/main" val="506687408"/>
                  </a:ext>
                </a:extLst>
              </a:tr>
              <a:tr h="186408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1.13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Проверка невалидного </a:t>
                      </a:r>
                      <a:r>
                        <a:rPr lang="en-US" sz="800" u="none" strike="noStrike">
                          <a:effectLst/>
                        </a:rPr>
                        <a:t>email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OK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 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extLst>
                  <a:ext uri="{0D108BD9-81ED-4DB2-BD59-A6C34878D82A}">
                    <a16:rowId xmlns:a16="http://schemas.microsoft.com/office/drawing/2014/main" val="2304180544"/>
                  </a:ext>
                </a:extLst>
              </a:tr>
              <a:tr h="169714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1.14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Проверка безопасности (астериски и глазки)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BUG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См.Приложение 1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extLst>
                  <a:ext uri="{0D108BD9-81ED-4DB2-BD59-A6C34878D82A}">
                    <a16:rowId xmlns:a16="http://schemas.microsoft.com/office/drawing/2014/main" val="2973117674"/>
                  </a:ext>
                </a:extLst>
              </a:tr>
              <a:tr h="145265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1.15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Проверка стрелки "назад"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BUG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См.Приложение 1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extLst>
                  <a:ext uri="{0D108BD9-81ED-4DB2-BD59-A6C34878D82A}">
                    <a16:rowId xmlns:a16="http://schemas.microsoft.com/office/drawing/2014/main" val="436513399"/>
                  </a:ext>
                </a:extLst>
              </a:tr>
              <a:tr h="155804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1.16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Проверка интеграции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OK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 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extLst>
                  <a:ext uri="{0D108BD9-81ED-4DB2-BD59-A6C34878D82A}">
                    <a16:rowId xmlns:a16="http://schemas.microsoft.com/office/drawing/2014/main" val="2090091505"/>
                  </a:ext>
                </a:extLst>
              </a:tr>
              <a:tr h="155804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1.17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Валидные данные в поле ввода: "Имя", "Фамилия", "Отчество"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OK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 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extLst>
                  <a:ext uri="{0D108BD9-81ED-4DB2-BD59-A6C34878D82A}">
                    <a16:rowId xmlns:a16="http://schemas.microsoft.com/office/drawing/2014/main" val="2164558825"/>
                  </a:ext>
                </a:extLst>
              </a:tr>
              <a:tr h="153022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1.18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Невалидные данные в поле ввода "Фамилия" и "Имя"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OK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 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extLst>
                  <a:ext uri="{0D108BD9-81ED-4DB2-BD59-A6C34878D82A}">
                    <a16:rowId xmlns:a16="http://schemas.microsoft.com/office/drawing/2014/main" val="1186483127"/>
                  </a:ext>
                </a:extLst>
              </a:tr>
              <a:tr h="150240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1.19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Невалидные данные в поле "Отчество"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OK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 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extLst>
                  <a:ext uri="{0D108BD9-81ED-4DB2-BD59-A6C34878D82A}">
                    <a16:rowId xmlns:a16="http://schemas.microsoft.com/office/drawing/2014/main" val="459308183"/>
                  </a:ext>
                </a:extLst>
              </a:tr>
              <a:tr h="186408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1.20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Валидные даты в поле ввода "Дата рождения" и "Дата выдачи" с применением техники граничных значений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OK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 dirty="0">
                          <a:effectLst/>
                        </a:rPr>
                        <a:t> 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extLst>
                  <a:ext uri="{0D108BD9-81ED-4DB2-BD59-A6C34878D82A}">
                    <a16:rowId xmlns:a16="http://schemas.microsoft.com/office/drawing/2014/main" val="1749303980"/>
                  </a:ext>
                </a:extLst>
              </a:tr>
              <a:tr h="203101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1.21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Невалидные даты в поле ввода "Дата рождения" и "Дата выдачи" с применением техники граничных значений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BUG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См.Приложение 1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extLst>
                  <a:ext uri="{0D108BD9-81ED-4DB2-BD59-A6C34878D82A}">
                    <a16:rowId xmlns:a16="http://schemas.microsoft.com/office/drawing/2014/main" val="1172658235"/>
                  </a:ext>
                </a:extLst>
              </a:tr>
              <a:tr h="172497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1.22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Ввод валидных данных в поле "Серия", "Номер", "Код подразделения", "СНИЛС"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OK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 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extLst>
                  <a:ext uri="{0D108BD9-81ED-4DB2-BD59-A6C34878D82A}">
                    <a16:rowId xmlns:a16="http://schemas.microsoft.com/office/drawing/2014/main" val="805083270"/>
                  </a:ext>
                </a:extLst>
              </a:tr>
              <a:tr h="194754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1.23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 dirty="0">
                          <a:effectLst/>
                        </a:rPr>
                        <a:t>Ввод </a:t>
                      </a:r>
                      <a:r>
                        <a:rPr lang="ru-RU" sz="800" u="none" strike="noStrike" dirty="0" err="1">
                          <a:effectLst/>
                        </a:rPr>
                        <a:t>невалидных</a:t>
                      </a:r>
                      <a:r>
                        <a:rPr lang="ru-RU" sz="800" u="none" strike="noStrike" dirty="0">
                          <a:effectLst/>
                        </a:rPr>
                        <a:t>  данных в поле "Серия", "Номер", "Код подразделения", "СНИЛС"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BUG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См.Приложение 1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extLst>
                  <a:ext uri="{0D108BD9-81ED-4DB2-BD59-A6C34878D82A}">
                    <a16:rowId xmlns:a16="http://schemas.microsoft.com/office/drawing/2014/main" val="4155549227"/>
                  </a:ext>
                </a:extLst>
              </a:tr>
              <a:tr h="158585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1.24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Ввод валидных данных в поле "Кем выдан"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OK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 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extLst>
                  <a:ext uri="{0D108BD9-81ED-4DB2-BD59-A6C34878D82A}">
                    <a16:rowId xmlns:a16="http://schemas.microsoft.com/office/drawing/2014/main" val="65850772"/>
                  </a:ext>
                </a:extLst>
              </a:tr>
              <a:tr h="175278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1.25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Ввод невалидных данных в поле "Кем выдан"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BUG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См.Приложение 1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extLst>
                  <a:ext uri="{0D108BD9-81ED-4DB2-BD59-A6C34878D82A}">
                    <a16:rowId xmlns:a16="http://schemas.microsoft.com/office/drawing/2014/main" val="1404375402"/>
                  </a:ext>
                </a:extLst>
              </a:tr>
              <a:tr h="130764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1.26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Валидные данные в поле "Телефон"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OK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 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extLst>
                  <a:ext uri="{0D108BD9-81ED-4DB2-BD59-A6C34878D82A}">
                    <a16:rowId xmlns:a16="http://schemas.microsoft.com/office/drawing/2014/main" val="4123612914"/>
                  </a:ext>
                </a:extLst>
              </a:tr>
              <a:tr h="145265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1.27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 dirty="0" err="1">
                          <a:effectLst/>
                        </a:rPr>
                        <a:t>Невалидные</a:t>
                      </a:r>
                      <a:r>
                        <a:rPr lang="ru-RU" sz="800" u="none" strike="noStrike" dirty="0">
                          <a:effectLst/>
                        </a:rPr>
                        <a:t> </a:t>
                      </a:r>
                      <a:r>
                        <a:rPr lang="ru-RU" sz="800" u="none" strike="noStrike" dirty="0" err="1">
                          <a:effectLst/>
                        </a:rPr>
                        <a:t>данне</a:t>
                      </a:r>
                      <a:r>
                        <a:rPr lang="ru-RU" sz="800" u="none" strike="noStrike" dirty="0">
                          <a:effectLst/>
                        </a:rPr>
                        <a:t> в поле "Телефон"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BUG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См.Приложение 1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extLst>
                  <a:ext uri="{0D108BD9-81ED-4DB2-BD59-A6C34878D82A}">
                    <a16:rowId xmlns:a16="http://schemas.microsoft.com/office/drawing/2014/main" val="528443409"/>
                  </a:ext>
                </a:extLst>
              </a:tr>
              <a:tr h="189190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1.28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Проверка удаления файла в блоках: "Паспорт", "Диплом", "Договор", "Заявление", "Согласие"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OK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 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extLst>
                  <a:ext uri="{0D108BD9-81ED-4DB2-BD59-A6C34878D82A}">
                    <a16:rowId xmlns:a16="http://schemas.microsoft.com/office/drawing/2014/main" val="2783288575"/>
                  </a:ext>
                </a:extLst>
              </a:tr>
              <a:tr h="145265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1.29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Функционал кнопки/ссылки "Скачать" в блоке "Договор", "Заявление", "Согласие"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OK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 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extLst>
                  <a:ext uri="{0D108BD9-81ED-4DB2-BD59-A6C34878D82A}">
                    <a16:rowId xmlns:a16="http://schemas.microsoft.com/office/drawing/2014/main" val="786593354"/>
                  </a:ext>
                </a:extLst>
              </a:tr>
              <a:tr h="147456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1.30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 dirty="0">
                          <a:effectLst/>
                        </a:rPr>
                        <a:t>Валидные данные в поле "Регион/адрес/индекс" и поле "Адрес"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OK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 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extLst>
                  <a:ext uri="{0D108BD9-81ED-4DB2-BD59-A6C34878D82A}">
                    <a16:rowId xmlns:a16="http://schemas.microsoft.com/office/drawing/2014/main" val="3238893435"/>
                  </a:ext>
                </a:extLst>
              </a:tr>
              <a:tr h="145265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1.31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Невалидные данные в поле "Регион/адрес/индекс" и поле "Адрес"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BUG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См.Приложение 1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extLst>
                  <a:ext uri="{0D108BD9-81ED-4DB2-BD59-A6C34878D82A}">
                    <a16:rowId xmlns:a16="http://schemas.microsoft.com/office/drawing/2014/main" val="712281577"/>
                  </a:ext>
                </a:extLst>
              </a:tr>
              <a:tr h="183626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ru-RU" sz="800" u="none" strike="noStrike">
                          <a:effectLst/>
                        </a:rPr>
                        <a:t>2.Нефункциональное тестирование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095275"/>
                  </a:ext>
                </a:extLst>
              </a:tr>
              <a:tr h="139111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2.1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Проверка Заголовков и Логотипов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OK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 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extLst>
                  <a:ext uri="{0D108BD9-81ED-4DB2-BD59-A6C34878D82A}">
                    <a16:rowId xmlns:a16="http://schemas.microsoft.com/office/drawing/2014/main" val="826680323"/>
                  </a:ext>
                </a:extLst>
              </a:tr>
              <a:tr h="166933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2.2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Проверка Дизайна и Названий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BUG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См.Приложение 1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extLst>
                  <a:ext uri="{0D108BD9-81ED-4DB2-BD59-A6C34878D82A}">
                    <a16:rowId xmlns:a16="http://schemas.microsoft.com/office/drawing/2014/main" val="3980507655"/>
                  </a:ext>
                </a:extLst>
              </a:tr>
              <a:tr h="145265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2.3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Проверка орфографии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BUG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См.Приложение 1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extLst>
                  <a:ext uri="{0D108BD9-81ED-4DB2-BD59-A6C34878D82A}">
                    <a16:rowId xmlns:a16="http://schemas.microsoft.com/office/drawing/2014/main" val="2551113690"/>
                  </a:ext>
                </a:extLst>
              </a:tr>
              <a:tr h="136329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2.4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Проверка наличий кнопок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OK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 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extLst>
                  <a:ext uri="{0D108BD9-81ED-4DB2-BD59-A6C34878D82A}">
                    <a16:rowId xmlns:a16="http://schemas.microsoft.com/office/drawing/2014/main" val="3694380284"/>
                  </a:ext>
                </a:extLst>
              </a:tr>
              <a:tr h="130764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2.5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Прохождение смок теста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OK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 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extLst>
                  <a:ext uri="{0D108BD9-81ED-4DB2-BD59-A6C34878D82A}">
                    <a16:rowId xmlns:a16="http://schemas.microsoft.com/office/drawing/2014/main" val="1560961765"/>
                  </a:ext>
                </a:extLst>
              </a:tr>
              <a:tr h="136329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2.6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Проверка наличий полей ввода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OK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 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extLst>
                  <a:ext uri="{0D108BD9-81ED-4DB2-BD59-A6C34878D82A}">
                    <a16:rowId xmlns:a16="http://schemas.microsoft.com/office/drawing/2014/main" val="2305369152"/>
                  </a:ext>
                </a:extLst>
              </a:tr>
              <a:tr h="125199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2.7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Проверка кроссбраузерности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OK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 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extLst>
                  <a:ext uri="{0D108BD9-81ED-4DB2-BD59-A6C34878D82A}">
                    <a16:rowId xmlns:a16="http://schemas.microsoft.com/office/drawing/2014/main" val="1488856710"/>
                  </a:ext>
                </a:extLst>
              </a:tr>
              <a:tr h="85929">
                <a:tc>
                  <a:txBody>
                    <a:bodyPr/>
                    <a:lstStyle/>
                    <a:p>
                      <a:pPr algn="ctr" fontAlgn="b"/>
                      <a:r>
                        <a:rPr lang="ru-RU" sz="800" u="none" strike="noStrike">
                          <a:effectLst/>
                        </a:rPr>
                        <a:t>2.8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Загрузка страниц Учеба и Расписание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BUG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6" marR="1786" marT="17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 dirty="0" err="1">
                          <a:effectLst/>
                        </a:rPr>
                        <a:t>См.Приложение</a:t>
                      </a:r>
                      <a:r>
                        <a:rPr lang="ru-RU" sz="800" u="none" strike="noStrike" dirty="0">
                          <a:effectLst/>
                        </a:rPr>
                        <a:t> 1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86" marR="1786" marT="1786" marB="0" anchor="b"/>
                </a:tc>
                <a:extLst>
                  <a:ext uri="{0D108BD9-81ED-4DB2-BD59-A6C34878D82A}">
                    <a16:rowId xmlns:a16="http://schemas.microsoft.com/office/drawing/2014/main" val="1941396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6916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410951-748C-20EB-4531-06B2C59ABE02}"/>
              </a:ext>
            </a:extLst>
          </p:cNvPr>
          <p:cNvSpPr txBox="1"/>
          <p:nvPr/>
        </p:nvSpPr>
        <p:spPr>
          <a:xfrm>
            <a:off x="180392" y="208405"/>
            <a:ext cx="11831215" cy="833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ru-RU" sz="2800" b="1" dirty="0"/>
              <a:t>Практическое задание по разделу №5 «Инструменты автоматизации»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C036A9-91DD-5937-5A03-C6E475D66BA8}"/>
              </a:ext>
            </a:extLst>
          </p:cNvPr>
          <p:cNvSpPr txBox="1"/>
          <p:nvPr/>
        </p:nvSpPr>
        <p:spPr>
          <a:xfrm>
            <a:off x="457200" y="1222310"/>
            <a:ext cx="11355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разделе №5 я ознакомилась с особенностями автоматизации тестирования, видами автоматизации и инструментами автоматизации. Создала несколько </a:t>
            </a:r>
            <a:r>
              <a:rPr lang="ru-RU" dirty="0" err="1"/>
              <a:t>автотестов</a:t>
            </a:r>
            <a:r>
              <a:rPr lang="ru-RU" dirty="0"/>
              <a:t> благодаря разным инструментам. Их я и хочу продемонстрировать ниже: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8116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B1C01E-399E-C131-BB41-96025C56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D69AC6-6E97-5C36-9712-6DE90F0C04F8}"/>
              </a:ext>
            </a:extLst>
          </p:cNvPr>
          <p:cNvSpPr txBox="1"/>
          <p:nvPr/>
        </p:nvSpPr>
        <p:spPr>
          <a:xfrm>
            <a:off x="9162661" y="279919"/>
            <a:ext cx="2892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PYCHARM</a:t>
            </a:r>
            <a:endParaRPr lang="ru-R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622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2C323F-6329-39DE-E8BC-3B096DF66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4" y="0"/>
            <a:ext cx="1220152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E5964B-FF41-2614-D363-41E05190317D}"/>
              </a:ext>
            </a:extLst>
          </p:cNvPr>
          <p:cNvSpPr txBox="1"/>
          <p:nvPr/>
        </p:nvSpPr>
        <p:spPr>
          <a:xfrm>
            <a:off x="9088016" y="307910"/>
            <a:ext cx="287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PYCHARM</a:t>
            </a:r>
            <a:endParaRPr lang="ru-R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287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52200E-69B7-22D9-19BB-1C7866EB6C3A}"/>
              </a:ext>
            </a:extLst>
          </p:cNvPr>
          <p:cNvSpPr txBox="1"/>
          <p:nvPr/>
        </p:nvSpPr>
        <p:spPr>
          <a:xfrm>
            <a:off x="4345757" y="405353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/>
              <a:t>Оглавление: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A68ECF-5C54-98B0-D1CF-EEE5A7D3E041}"/>
              </a:ext>
            </a:extLst>
          </p:cNvPr>
          <p:cNvSpPr txBox="1"/>
          <p:nvPr/>
        </p:nvSpPr>
        <p:spPr>
          <a:xfrm>
            <a:off x="203718" y="1759632"/>
            <a:ext cx="11784563" cy="333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ru-RU" dirty="0"/>
              <a:t>Практическое задание по разделу №1 «Введение в тестирование ПО»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ru-RU" dirty="0"/>
              <a:t>Практическое задание по разделу №2 «Классификация тестирования ПО»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ru-RU" dirty="0"/>
              <a:t>Практическое задание по разделу №3 «Тестовая документация»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ru-RU" dirty="0"/>
              <a:t>Практическое задание по разделу №4 «Техники тестирования ПО»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ru-RU" dirty="0"/>
              <a:t>Практическое задание по разделу №5 «Инструменты автоматизации»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ru-RU" dirty="0"/>
              <a:t>Рефлексия</a:t>
            </a:r>
          </a:p>
        </p:txBody>
      </p:sp>
    </p:spTree>
    <p:extLst>
      <p:ext uri="{BB962C8B-B14F-4D97-AF65-F5344CB8AC3E}">
        <p14:creationId xmlns:p14="http://schemas.microsoft.com/office/powerpoint/2010/main" val="3849564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Запись экрана 1">
            <a:hlinkClick r:id="" action="ppaction://media"/>
            <a:extLst>
              <a:ext uri="{FF2B5EF4-FFF2-40B4-BE49-F238E27FC236}">
                <a16:creationId xmlns:a16="http://schemas.microsoft.com/office/drawing/2014/main" id="{93675240-FA87-78BA-C8B8-90DCE955E0D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4827.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05451"/>
            <a:ext cx="12192000" cy="6148387"/>
          </a:xfrm>
          <a:prstGeom prst="rect">
            <a:avLst/>
          </a:prstGeom>
        </p:spPr>
      </p:pic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ABEB755B-0D2C-EEC5-8D08-82CF996D16CC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62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9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7A11E9E-7C7C-FBB7-B44D-EAF5F5B3C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5249"/>
            <a:ext cx="12192000" cy="63727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F83E3A-9BA8-9324-3B16-D41C9B5F744C}"/>
              </a:ext>
            </a:extLst>
          </p:cNvPr>
          <p:cNvSpPr txBox="1"/>
          <p:nvPr/>
        </p:nvSpPr>
        <p:spPr>
          <a:xfrm>
            <a:off x="8689327" y="218554"/>
            <a:ext cx="3381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SELENIUM IDE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846368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BCB3B2-1D46-7AAA-659E-3C90B43DA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" y="1438276"/>
            <a:ext cx="12049125" cy="533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918B80-6785-9991-DBEF-607CD988AD48}"/>
              </a:ext>
            </a:extLst>
          </p:cNvPr>
          <p:cNvSpPr txBox="1"/>
          <p:nvPr/>
        </p:nvSpPr>
        <p:spPr>
          <a:xfrm>
            <a:off x="9929812" y="428625"/>
            <a:ext cx="1204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POSTMAN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902646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F40B4-102B-B476-1EE2-30D19E0FD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1"/>
            <a:ext cx="12192000" cy="5905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D632B8-930C-9ABA-61C9-A4A410ECA2A6}"/>
              </a:ext>
            </a:extLst>
          </p:cNvPr>
          <p:cNvSpPr txBox="1"/>
          <p:nvPr/>
        </p:nvSpPr>
        <p:spPr>
          <a:xfrm>
            <a:off x="10296526" y="247650"/>
            <a:ext cx="108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GITHAB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153583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C42B90-719D-2C5F-F7BA-D33540EB2F3A}"/>
              </a:ext>
            </a:extLst>
          </p:cNvPr>
          <p:cNvSpPr txBox="1"/>
          <p:nvPr/>
        </p:nvSpPr>
        <p:spPr>
          <a:xfrm>
            <a:off x="1996751" y="195942"/>
            <a:ext cx="6876661" cy="833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ru-RU" sz="2800" b="1" dirty="0"/>
              <a:t>Рефлексия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8EBF01-6284-0B98-68E2-6D44A70CB059}"/>
              </a:ext>
            </a:extLst>
          </p:cNvPr>
          <p:cNvSpPr txBox="1"/>
          <p:nvPr/>
        </p:nvSpPr>
        <p:spPr>
          <a:xfrm>
            <a:off x="578498" y="1231641"/>
            <a:ext cx="11252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 время обучения профессии Тестировщик ПО я познакомилась и научилась работать с такими инструментами, как: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BD2C8-809E-F200-9C88-CF2C380F4C99}"/>
              </a:ext>
            </a:extLst>
          </p:cNvPr>
          <p:cNvSpPr txBox="1"/>
          <p:nvPr/>
        </p:nvSpPr>
        <p:spPr>
          <a:xfrm>
            <a:off x="494522" y="1877972"/>
            <a:ext cx="11336694" cy="1477328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Xmind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TestRail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Joxi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BugMagnit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Selenium 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PyCharm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Postman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MySQL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DevTools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Jira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Confluence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PairwiseTool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Perfect Pixel </a:t>
            </a:r>
            <a:r>
              <a:rPr lang="ru-RU"/>
              <a:t>и др.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B3AFD3-B03E-1710-2C8B-330A136A1005}"/>
              </a:ext>
            </a:extLst>
          </p:cNvPr>
          <p:cNvSpPr txBox="1"/>
          <p:nvPr/>
        </p:nvSpPr>
        <p:spPr>
          <a:xfrm>
            <a:off x="427653" y="3637738"/>
            <a:ext cx="113366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У меня получилось выполнить все необходимые тесты, вникнуть в отчет о тестировании, научилась оформлять дефекты и правильно формировать запрос разработчику для исправления ошибок. Придя с «нуля» на это обучение, я могу с уверенностью сказать, что вникла в данную профессию и мне не страшно с этими знаниями устраиваться на новую работу (за что отдельное спасибо преподавателю Гриненко В.В. за терпение и умение донести нужную информацию).</a:t>
            </a:r>
          </a:p>
          <a:p>
            <a:endParaRPr lang="ru-RU" dirty="0"/>
          </a:p>
          <a:p>
            <a:r>
              <a:rPr lang="ru-RU" dirty="0"/>
              <a:t>Но очень сложно было вникать в новую профессию, с которой ты раньше и «рядом не стоял», в очень кратчайшие сроки, буквально чуть больше одного месяца.</a:t>
            </a:r>
          </a:p>
        </p:txBody>
      </p:sp>
    </p:spTree>
    <p:extLst>
      <p:ext uri="{BB962C8B-B14F-4D97-AF65-F5344CB8AC3E}">
        <p14:creationId xmlns:p14="http://schemas.microsoft.com/office/powerpoint/2010/main" val="3130945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5188B5-9AEB-497A-8D2E-9963A933C00E}"/>
              </a:ext>
            </a:extLst>
          </p:cNvPr>
          <p:cNvSpPr txBox="1"/>
          <p:nvPr/>
        </p:nvSpPr>
        <p:spPr>
          <a:xfrm>
            <a:off x="2185307" y="469663"/>
            <a:ext cx="782138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b="1" dirty="0"/>
              <a:t>Практическое задание по разделу №1 «Введение в тестирование ПО»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53809D-E5E1-9D5A-203C-20AC9E0C40FC}"/>
              </a:ext>
            </a:extLst>
          </p:cNvPr>
          <p:cNvSpPr txBox="1"/>
          <p:nvPr/>
        </p:nvSpPr>
        <p:spPr>
          <a:xfrm>
            <a:off x="391886" y="1847461"/>
            <a:ext cx="114859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ru-RU" dirty="0"/>
              <a:t>Для выполнения данного задания я изучила: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i="0" dirty="0">
                <a:solidFill>
                  <a:srgbClr val="2A2A34"/>
                </a:solidFill>
                <a:effectLst/>
                <a:latin typeface="Inter"/>
              </a:rPr>
              <a:t>Введение в тестирование ПО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i="0" dirty="0">
                <a:solidFill>
                  <a:srgbClr val="2A2A34"/>
                </a:solidFill>
                <a:effectLst/>
                <a:latin typeface="Inter"/>
              </a:rPr>
              <a:t>Роль тестировщика в ПО</a:t>
            </a:r>
            <a:endParaRPr lang="ru-RU" dirty="0">
              <a:solidFill>
                <a:srgbClr val="2A2A34"/>
              </a:solidFill>
              <a:latin typeface="Inter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i="0" dirty="0">
                <a:solidFill>
                  <a:srgbClr val="2A2A34"/>
                </a:solidFill>
                <a:effectLst/>
                <a:latin typeface="Inter"/>
              </a:rPr>
              <a:t>Жизненный цикл ПО и тестирования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i="0" dirty="0">
                <a:solidFill>
                  <a:srgbClr val="2A2A34"/>
                </a:solidFill>
                <a:effectLst/>
                <a:latin typeface="Inter"/>
              </a:rPr>
              <a:t>Методологии разработки и тестирования ПО</a:t>
            </a:r>
            <a:endParaRPr lang="ru-RU" dirty="0">
              <a:solidFill>
                <a:srgbClr val="2A2A34"/>
              </a:solidFill>
              <a:latin typeface="Inter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8134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AD3EF4B-9C79-D324-75BA-F6ADE31A0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902290"/>
            <a:ext cx="10905066" cy="3053418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AA6217-DBA7-D6B3-D606-93E18AB6ADE5}"/>
              </a:ext>
            </a:extLst>
          </p:cNvPr>
          <p:cNvSpPr txBox="1"/>
          <p:nvPr/>
        </p:nvSpPr>
        <p:spPr>
          <a:xfrm>
            <a:off x="4096139" y="581813"/>
            <a:ext cx="440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err="1"/>
              <a:t>Майнд</a:t>
            </a:r>
            <a:r>
              <a:rPr lang="ru-RU" b="1" dirty="0"/>
              <a:t>-карта входных данных для сайта</a:t>
            </a:r>
          </a:p>
        </p:txBody>
      </p:sp>
    </p:spTree>
    <p:extLst>
      <p:ext uri="{BB962C8B-B14F-4D97-AF65-F5344CB8AC3E}">
        <p14:creationId xmlns:p14="http://schemas.microsoft.com/office/powerpoint/2010/main" val="3317390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6EFC2F9-00B5-80B5-25DC-299A784F1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12115799" cy="448310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1947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557078-CC17-A8A0-737E-14EE31B7D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128587"/>
            <a:ext cx="10696575" cy="12668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B47504-F95C-33A2-6828-4B78CB880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3568"/>
            <a:ext cx="12192000" cy="227256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3AB11F1-E28F-8DD4-6DCF-AEEA2B230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37" y="4410075"/>
            <a:ext cx="993457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913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BEAC8DD-8E3A-9876-E833-B3E9A0081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381000"/>
            <a:ext cx="10477500" cy="23812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E75D60-7140-8562-D0CC-369C0470F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337" y="3267075"/>
            <a:ext cx="922972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189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5D5FC8-36FA-7010-11AC-AD2B174A0F58}"/>
              </a:ext>
            </a:extLst>
          </p:cNvPr>
          <p:cNvSpPr txBox="1"/>
          <p:nvPr/>
        </p:nvSpPr>
        <p:spPr>
          <a:xfrm>
            <a:off x="0" y="571500"/>
            <a:ext cx="12045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Практическое задание по разделу №2 «Классификация тестирования ПО»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C53EBD-435C-CFF9-1010-08BBA55688CE}"/>
              </a:ext>
            </a:extLst>
          </p:cNvPr>
          <p:cNvSpPr txBox="1"/>
          <p:nvPr/>
        </p:nvSpPr>
        <p:spPr>
          <a:xfrm>
            <a:off x="326571" y="1716833"/>
            <a:ext cx="11523307" cy="3442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ru-RU" dirty="0"/>
              <a:t>Перед выполнением второго задания мы изучили </a:t>
            </a:r>
            <a:r>
              <a:rPr lang="ru-RU" i="0" dirty="0">
                <a:solidFill>
                  <a:srgbClr val="2A2A34"/>
                </a:solidFill>
                <a:effectLst/>
                <a:latin typeface="Inter"/>
              </a:rPr>
              <a:t>Классификацию тестирования ПО: методы, виды и типы тестирования, требования к программному обеспечению</a:t>
            </a:r>
            <a:r>
              <a:rPr lang="ru-RU" dirty="0">
                <a:solidFill>
                  <a:srgbClr val="2A2A34"/>
                </a:solidFill>
                <a:latin typeface="Inter"/>
              </a:rPr>
              <a:t>, в</a:t>
            </a:r>
            <a:r>
              <a:rPr lang="ru-RU" i="0" dirty="0">
                <a:solidFill>
                  <a:srgbClr val="2A2A34"/>
                </a:solidFill>
                <a:effectLst/>
                <a:latin typeface="Inter"/>
              </a:rPr>
              <a:t>иды требований, источники требований.</a:t>
            </a:r>
          </a:p>
          <a:p>
            <a:pPr>
              <a:lnSpc>
                <a:spcPct val="250000"/>
              </a:lnSpc>
            </a:pPr>
            <a:endParaRPr lang="ru-RU" dirty="0">
              <a:solidFill>
                <a:srgbClr val="2A2A34"/>
              </a:solidFill>
              <a:latin typeface="Inter"/>
            </a:endParaRPr>
          </a:p>
          <a:p>
            <a:pPr>
              <a:lnSpc>
                <a:spcPct val="250000"/>
              </a:lnSpc>
            </a:pPr>
            <a:r>
              <a:rPr lang="ru-RU" dirty="0">
                <a:solidFill>
                  <a:srgbClr val="2A2A34"/>
                </a:solidFill>
                <a:latin typeface="Inter"/>
              </a:rPr>
              <a:t>На основании полученных данных я составила </a:t>
            </a:r>
            <a:r>
              <a:rPr lang="ru-RU" dirty="0" err="1">
                <a:solidFill>
                  <a:srgbClr val="2A2A34"/>
                </a:solidFill>
                <a:latin typeface="Inter"/>
              </a:rPr>
              <a:t>майнд</a:t>
            </a:r>
            <a:r>
              <a:rPr lang="ru-RU" dirty="0">
                <a:solidFill>
                  <a:srgbClr val="2A2A34"/>
                </a:solidFill>
                <a:latin typeface="Inter"/>
              </a:rPr>
              <a:t>-карту видов тестирования, применяемых к тестированию платформы </a:t>
            </a:r>
            <a:r>
              <a:rPr lang="en-US" dirty="0">
                <a:solidFill>
                  <a:srgbClr val="2A2A34"/>
                </a:solidFill>
                <a:latin typeface="Inter"/>
              </a:rPr>
              <a:t>BUMBLEBY</a:t>
            </a:r>
            <a:endParaRPr lang="ru-RU" dirty="0">
              <a:solidFill>
                <a:srgbClr val="2A2A34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140034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1317CBE-B36C-6B87-39B8-0B76F6E1F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137"/>
            <a:ext cx="12192000" cy="514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6073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1933</TotalTime>
  <Words>2295</Words>
  <Application>Microsoft Office PowerPoint</Application>
  <PresentationFormat>Широкоэкранный</PresentationFormat>
  <Paragraphs>334</Paragraphs>
  <Slides>24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2" baseType="lpstr">
      <vt:lpstr>Arial</vt:lpstr>
      <vt:lpstr>Barlow</vt:lpstr>
      <vt:lpstr>Calibri</vt:lpstr>
      <vt:lpstr>Calibri Light</vt:lpstr>
      <vt:lpstr>Consolas</vt:lpstr>
      <vt:lpstr>Inter</vt:lpstr>
      <vt:lpstr>Montserrat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Дина Корнеева</dc:creator>
  <cp:lastModifiedBy>Дина Корнеева</cp:lastModifiedBy>
  <cp:revision>1</cp:revision>
  <dcterms:created xsi:type="dcterms:W3CDTF">2022-11-02T11:19:05Z</dcterms:created>
  <dcterms:modified xsi:type="dcterms:W3CDTF">2022-11-03T19:32:07Z</dcterms:modified>
</cp:coreProperties>
</file>